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5" r:id="rId3"/>
    <p:sldId id="266" r:id="rId4"/>
    <p:sldId id="257" r:id="rId5"/>
    <p:sldId id="258" r:id="rId6"/>
    <p:sldId id="259" r:id="rId7"/>
    <p:sldId id="269" r:id="rId8"/>
    <p:sldId id="260" r:id="rId9"/>
    <p:sldId id="261" r:id="rId10"/>
    <p:sldId id="262" r:id="rId11"/>
    <p:sldId id="263" r:id="rId12"/>
    <p:sldId id="268" r:id="rId13"/>
    <p:sldId id="267"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52261" autoAdjust="0"/>
  </p:normalViewPr>
  <p:slideViewPr>
    <p:cSldViewPr snapToGrid="0">
      <p:cViewPr>
        <p:scale>
          <a:sx n="55" d="100"/>
          <a:sy n="55" d="100"/>
        </p:scale>
        <p:origin x="1902"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BAEA8-5116-4045-8958-1121E927E125}" type="datetimeFigureOut">
              <a:rPr lang="en-US" smtClean="0"/>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B4D1F3-794F-234E-BB7A-00B57ADC5ACE}" type="slidenum">
              <a:rPr lang="en-US" smtClean="0"/>
              <a:t>‹#›</a:t>
            </a:fld>
            <a:endParaRPr lang="en-US"/>
          </a:p>
        </p:txBody>
      </p:sp>
    </p:spTree>
    <p:extLst>
      <p:ext uri="{BB962C8B-B14F-4D97-AF65-F5344CB8AC3E}">
        <p14:creationId xmlns:p14="http://schemas.microsoft.com/office/powerpoint/2010/main" val="8756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this talk is not an exhaustive list of terraform </a:t>
            </a:r>
            <a:r>
              <a:rPr lang="en-US" dirty="0" err="1"/>
              <a:t>antipatterms</a:t>
            </a:r>
            <a:r>
              <a:rPr lang="en-US" dirty="0"/>
              <a:t> or best practices – it is a little discussion and rant on some of the most common antipatterns I’ve been seeing of late.</a:t>
            </a:r>
            <a:br>
              <a:rPr lang="en-US" dirty="0"/>
            </a:br>
            <a:br>
              <a:rPr lang="en-US" dirty="0"/>
            </a:br>
            <a:r>
              <a:rPr lang="en-US" dirty="0"/>
              <a:t>I’ve been in the business over 20 years now, doing ”DevOps” for about the last ten. I’ve been at a bunch of </a:t>
            </a:r>
            <a:r>
              <a:rPr lang="en-US" dirty="0" err="1"/>
              <a:t>organisations</a:t>
            </a:r>
            <a:r>
              <a:rPr lang="en-US" dirty="0"/>
              <a:t> using Terraform, and I don’t think a single one of them is doing terraform WELL – even the ones I’ve architected.</a:t>
            </a:r>
          </a:p>
          <a:p>
            <a:endParaRPr lang="en-US" dirty="0"/>
          </a:p>
          <a:p>
            <a:r>
              <a:rPr lang="en-US" dirty="0"/>
              <a:t>One last note before we get into it: there’s no blame here. If you’re doing on of these things, I’m sure you have your reasons. But I hope by the end you’ll at least consider maybe looking at your Terraform and start picking away at the bad things.</a:t>
            </a:r>
            <a:br>
              <a:rPr lang="en-US" dirty="0"/>
            </a:br>
            <a:br>
              <a:rPr lang="en-US" dirty="0"/>
            </a:br>
            <a:r>
              <a:rPr lang="en-US" dirty="0"/>
              <a:t>Right. So why is this talk called what it’s called? We’ll find out in Antipattern #1, but first an intro</a:t>
            </a:r>
          </a:p>
        </p:txBody>
      </p:sp>
      <p:sp>
        <p:nvSpPr>
          <p:cNvPr id="4" name="Slide Number Placeholder 3"/>
          <p:cNvSpPr>
            <a:spLocks noGrp="1"/>
          </p:cNvSpPr>
          <p:nvPr>
            <p:ph type="sldNum" sz="quarter" idx="5"/>
          </p:nvPr>
        </p:nvSpPr>
        <p:spPr/>
        <p:txBody>
          <a:bodyPr/>
          <a:lstStyle/>
          <a:p>
            <a:fld id="{BCB4D1F3-794F-234E-BB7A-00B57ADC5ACE}" type="slidenum">
              <a:rPr lang="en-US" smtClean="0"/>
              <a:t>1</a:t>
            </a:fld>
            <a:endParaRPr lang="en-US"/>
          </a:p>
        </p:txBody>
      </p:sp>
    </p:spTree>
    <p:extLst>
      <p:ext uri="{BB962C8B-B14F-4D97-AF65-F5344CB8AC3E}">
        <p14:creationId xmlns:p14="http://schemas.microsoft.com/office/powerpoint/2010/main" val="3621850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only actually seem properly versioned custom modules at one workplace in the last five years and that’s because I made them that way.</a:t>
            </a:r>
            <a:br>
              <a:rPr lang="en-US" dirty="0"/>
            </a:br>
            <a:br>
              <a:rPr lang="en-US" dirty="0"/>
            </a:br>
            <a:r>
              <a:rPr lang="en-US" dirty="0"/>
              <a:t>The majority of modules I see usually reside in the same repo as the code that calls them, and come the day you want to upgrade a module without instantly applying the change across every single instance all at once, you’re going to have to do a ton of work to get there.</a:t>
            </a:r>
          </a:p>
          <a:p>
            <a:endParaRPr lang="en-US" dirty="0"/>
          </a:p>
          <a:p>
            <a:r>
              <a:rPr lang="en-US" dirty="0"/>
              <a:t>If you can’t actually publish your modules to the Terraform Registry, consider putting your modules into their own git repos and versioning them with git tags. Or use Gitlab, which gives you Terraform registries right there next to your CI. </a:t>
            </a:r>
            <a:r>
              <a:rPr lang="en-US" dirty="0" err="1"/>
              <a:t>Github</a:t>
            </a:r>
            <a:r>
              <a:rPr lang="en-US" dirty="0"/>
              <a:t> works fine but any git provider can use tags and Terraform can consume modules from there. And then you can upgrade a single instance.</a:t>
            </a:r>
            <a:br>
              <a:rPr lang="en-US" dirty="0"/>
            </a:br>
            <a:br>
              <a:rPr lang="en-US" dirty="0"/>
            </a:br>
            <a:r>
              <a:rPr lang="en-US" dirty="0"/>
              <a:t>Let’s look at an example!</a:t>
            </a:r>
          </a:p>
        </p:txBody>
      </p:sp>
      <p:sp>
        <p:nvSpPr>
          <p:cNvPr id="4" name="Slide Number Placeholder 3"/>
          <p:cNvSpPr>
            <a:spLocks noGrp="1"/>
          </p:cNvSpPr>
          <p:nvPr>
            <p:ph type="sldNum" sz="quarter" idx="5"/>
          </p:nvPr>
        </p:nvSpPr>
        <p:spPr/>
        <p:txBody>
          <a:bodyPr/>
          <a:lstStyle/>
          <a:p>
            <a:fld id="{BCB4D1F3-794F-234E-BB7A-00B57ADC5ACE}" type="slidenum">
              <a:rPr lang="en-US" smtClean="0"/>
              <a:t>11</a:t>
            </a:fld>
            <a:endParaRPr lang="en-US"/>
          </a:p>
        </p:txBody>
      </p:sp>
    </p:spTree>
    <p:extLst>
      <p:ext uri="{BB962C8B-B14F-4D97-AF65-F5344CB8AC3E}">
        <p14:creationId xmlns:p14="http://schemas.microsoft.com/office/powerpoint/2010/main" val="317514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CB4D1F3-794F-234E-BB7A-00B57ADC5ACE}" type="slidenum">
              <a:rPr lang="en-US" smtClean="0"/>
              <a:t>12</a:t>
            </a:fld>
            <a:endParaRPr lang="en-US"/>
          </a:p>
        </p:txBody>
      </p:sp>
    </p:spTree>
    <p:extLst>
      <p:ext uri="{BB962C8B-B14F-4D97-AF65-F5344CB8AC3E}">
        <p14:creationId xmlns:p14="http://schemas.microsoft.com/office/powerpoint/2010/main" val="2880559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easy to do. You can also use</a:t>
            </a:r>
            <a:endParaRPr lang="en-AU" dirty="0"/>
          </a:p>
        </p:txBody>
      </p:sp>
      <p:sp>
        <p:nvSpPr>
          <p:cNvPr id="4" name="Slide Number Placeholder 3"/>
          <p:cNvSpPr>
            <a:spLocks noGrp="1"/>
          </p:cNvSpPr>
          <p:nvPr>
            <p:ph type="sldNum" sz="quarter" idx="5"/>
          </p:nvPr>
        </p:nvSpPr>
        <p:spPr/>
        <p:txBody>
          <a:bodyPr/>
          <a:lstStyle/>
          <a:p>
            <a:fld id="{BCB4D1F3-794F-234E-BB7A-00B57ADC5ACE}" type="slidenum">
              <a:rPr lang="en-US" smtClean="0"/>
              <a:t>13</a:t>
            </a:fld>
            <a:endParaRPr lang="en-US"/>
          </a:p>
        </p:txBody>
      </p:sp>
    </p:spTree>
    <p:extLst>
      <p:ext uri="{BB962C8B-B14F-4D97-AF65-F5344CB8AC3E}">
        <p14:creationId xmlns:p14="http://schemas.microsoft.com/office/powerpoint/2010/main" val="2130888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Chevrons to failure?</a:t>
            </a:r>
            <a:br>
              <a:rPr lang="en-US" dirty="0"/>
            </a:br>
            <a:r>
              <a:rPr lang="en-US" dirty="0"/>
              <a:t>Wrapper scripts in place of workspaces?</a:t>
            </a:r>
          </a:p>
          <a:p>
            <a:r>
              <a:rPr lang="en-US" dirty="0"/>
              <a:t>Repetition of hardcoded variables instead of resource references?</a:t>
            </a:r>
          </a:p>
          <a:p>
            <a:r>
              <a:rPr lang="en-US" dirty="0"/>
              <a:t>Poor to no documentation or comments (put Terraform-docs in your pipeline!)</a:t>
            </a:r>
          </a:p>
        </p:txBody>
      </p:sp>
      <p:sp>
        <p:nvSpPr>
          <p:cNvPr id="4" name="Slide Number Placeholder 3"/>
          <p:cNvSpPr>
            <a:spLocks noGrp="1"/>
          </p:cNvSpPr>
          <p:nvPr>
            <p:ph type="sldNum" sz="quarter" idx="5"/>
          </p:nvPr>
        </p:nvSpPr>
        <p:spPr/>
        <p:txBody>
          <a:bodyPr/>
          <a:lstStyle/>
          <a:p>
            <a:fld id="{BCB4D1F3-794F-234E-BB7A-00B57ADC5ACE}" type="slidenum">
              <a:rPr lang="en-US" smtClean="0"/>
              <a:t>14</a:t>
            </a:fld>
            <a:endParaRPr lang="en-US"/>
          </a:p>
        </p:txBody>
      </p:sp>
    </p:spTree>
    <p:extLst>
      <p:ext uri="{BB962C8B-B14F-4D97-AF65-F5344CB8AC3E}">
        <p14:creationId xmlns:p14="http://schemas.microsoft.com/office/powerpoint/2010/main" val="3123271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br>
              <a:rPr lang="en-US" dirty="0"/>
            </a:br>
            <a:br>
              <a:rPr lang="en-US" dirty="0"/>
            </a:br>
            <a:r>
              <a:rPr lang="en-US" dirty="0"/>
              <a:t>Jason Brown</a:t>
            </a:r>
          </a:p>
          <a:p>
            <a:r>
              <a:rPr lang="en-US" dirty="0"/>
              <a:t>Currently DevOps Manager at </a:t>
            </a:r>
            <a:r>
              <a:rPr lang="en-US" dirty="0" err="1"/>
              <a:t>WithYouWithMe</a:t>
            </a:r>
            <a:endParaRPr lang="en-US" dirty="0"/>
          </a:p>
          <a:p>
            <a:r>
              <a:rPr lang="en-US" dirty="0"/>
              <a:t>In a few weeks, Head of Infrastructure at </a:t>
            </a:r>
            <a:r>
              <a:rPr lang="en-US" dirty="0" err="1"/>
              <a:t>GoodHuman</a:t>
            </a:r>
            <a:br>
              <a:rPr lang="en-US" dirty="0"/>
            </a:br>
            <a:endParaRPr lang="en-US" dirty="0"/>
          </a:p>
          <a:p>
            <a:r>
              <a:rPr lang="en-US" dirty="0"/>
              <a:t>This talk is</a:t>
            </a:r>
            <a:br>
              <a:rPr lang="en-US" dirty="0"/>
            </a:br>
            <a:r>
              <a:rPr lang="en-US" dirty="0"/>
              <a:t>Version 0.1</a:t>
            </a:r>
          </a:p>
          <a:p>
            <a:r>
              <a:rPr lang="en-US" dirty="0"/>
              <a:t>A discussion piece</a:t>
            </a:r>
            <a:br>
              <a:rPr lang="en-US" dirty="0"/>
            </a:br>
            <a:r>
              <a:rPr lang="en-US" dirty="0"/>
              <a:t>probably never going to be finished</a:t>
            </a:r>
          </a:p>
          <a:p>
            <a:endParaRPr lang="en-US" dirty="0"/>
          </a:p>
          <a:p>
            <a:r>
              <a:rPr lang="en-US" dirty="0"/>
              <a:t>It exists because</a:t>
            </a:r>
            <a:br>
              <a:rPr lang="en-US" dirty="0"/>
            </a:br>
            <a:r>
              <a:rPr lang="en-US" dirty="0"/>
              <a:t>I’ve been through a bunch of different organizations over the last few years, and every one of them seems to have been inviting Terraform disaster in one way or another. The examples that follow are based on real-life issues, but I haven’t, of course, been able to share the original source code with you. I’ve recreated it where I can, but in some cases, you may have to use your imagination</a:t>
            </a:r>
            <a:br>
              <a:rPr lang="en-US" dirty="0"/>
            </a:br>
            <a:endParaRPr lang="en-AU" dirty="0"/>
          </a:p>
        </p:txBody>
      </p:sp>
      <p:sp>
        <p:nvSpPr>
          <p:cNvPr id="4" name="Slide Number Placeholder 3"/>
          <p:cNvSpPr>
            <a:spLocks noGrp="1"/>
          </p:cNvSpPr>
          <p:nvPr>
            <p:ph type="sldNum" sz="quarter" idx="5"/>
          </p:nvPr>
        </p:nvSpPr>
        <p:spPr/>
        <p:txBody>
          <a:bodyPr/>
          <a:lstStyle/>
          <a:p>
            <a:fld id="{BCB4D1F3-794F-234E-BB7A-00B57ADC5ACE}" type="slidenum">
              <a:rPr lang="en-US" smtClean="0"/>
              <a:t>2</a:t>
            </a:fld>
            <a:endParaRPr lang="en-US"/>
          </a:p>
        </p:txBody>
      </p:sp>
    </p:spTree>
    <p:extLst>
      <p:ext uri="{BB962C8B-B14F-4D97-AF65-F5344CB8AC3E}">
        <p14:creationId xmlns:p14="http://schemas.microsoft.com/office/powerpoint/2010/main" val="1432062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br>
              <a:rPr lang="en-US" dirty="0"/>
            </a:br>
            <a:br>
              <a:rPr lang="en-US" dirty="0"/>
            </a:br>
            <a:r>
              <a:rPr lang="en-US" dirty="0"/>
              <a:t>Jason Brown</a:t>
            </a:r>
          </a:p>
          <a:p>
            <a:r>
              <a:rPr lang="en-US" dirty="0"/>
              <a:t>Currently DevOps Manager at </a:t>
            </a:r>
            <a:r>
              <a:rPr lang="en-US" dirty="0" err="1"/>
              <a:t>WithYouWithMe</a:t>
            </a:r>
            <a:endParaRPr lang="en-US" dirty="0"/>
          </a:p>
          <a:p>
            <a:r>
              <a:rPr lang="en-US" dirty="0"/>
              <a:t>In a few weeks, Head of Infrastructure at </a:t>
            </a:r>
            <a:r>
              <a:rPr lang="en-US" dirty="0" err="1"/>
              <a:t>GoodHuman</a:t>
            </a:r>
            <a:br>
              <a:rPr lang="en-US" dirty="0"/>
            </a:br>
            <a:endParaRPr lang="en-US" dirty="0"/>
          </a:p>
          <a:p>
            <a:r>
              <a:rPr lang="en-US" dirty="0"/>
              <a:t>This talk is</a:t>
            </a:r>
            <a:br>
              <a:rPr lang="en-US" dirty="0"/>
            </a:br>
            <a:r>
              <a:rPr lang="en-US" dirty="0"/>
              <a:t>Version 0.1</a:t>
            </a:r>
          </a:p>
          <a:p>
            <a:r>
              <a:rPr lang="en-US" dirty="0"/>
              <a:t>A discussion piece</a:t>
            </a:r>
            <a:br>
              <a:rPr lang="en-US" dirty="0"/>
            </a:br>
            <a:r>
              <a:rPr lang="en-US" dirty="0"/>
              <a:t>probably never going to be finished</a:t>
            </a:r>
          </a:p>
          <a:p>
            <a:endParaRPr lang="en-US" dirty="0"/>
          </a:p>
          <a:p>
            <a:r>
              <a:rPr lang="en-US" dirty="0"/>
              <a:t>It exists because</a:t>
            </a:r>
            <a:br>
              <a:rPr lang="en-US" dirty="0"/>
            </a:br>
            <a:r>
              <a:rPr lang="en-US" dirty="0"/>
              <a:t>I’ve been through a bunch of different organizations over the last few years, and every one of them seems to have been inviting Terraform disaster in one way or another. The examples that follow are based on real-life issues, but I haven’t, of course, been able to share the original source code with you. I’ve recreated it where I can, but in some cases, you may have to use your imagination.</a:t>
            </a:r>
            <a:br>
              <a:rPr lang="en-US" dirty="0"/>
            </a:br>
            <a:br>
              <a:rPr lang="en-US" dirty="0"/>
            </a:br>
            <a:r>
              <a:rPr lang="en-US" dirty="0"/>
              <a:t>Oh and also, I’ve probably </a:t>
            </a:r>
            <a:r>
              <a:rPr lang="en-US"/>
              <a:t>done MOST IF NOT ALL </a:t>
            </a:r>
            <a:r>
              <a:rPr lang="en-US" dirty="0"/>
              <a:t>of these, this is not me being holier-than-thou</a:t>
            </a:r>
          </a:p>
          <a:p>
            <a:endParaRPr lang="en-US" dirty="0"/>
          </a:p>
          <a:p>
            <a:endParaRPr lang="en-US" dirty="0"/>
          </a:p>
          <a:p>
            <a:r>
              <a:rPr lang="en-US" dirty="0"/>
              <a:t>So with that let’s get on to antipattern #1 and explain why this talk is called what it is</a:t>
            </a:r>
            <a:br>
              <a:rPr lang="en-US" dirty="0"/>
            </a:br>
            <a:endParaRPr lang="en-AU" dirty="0"/>
          </a:p>
        </p:txBody>
      </p:sp>
      <p:sp>
        <p:nvSpPr>
          <p:cNvPr id="4" name="Slide Number Placeholder 3"/>
          <p:cNvSpPr>
            <a:spLocks noGrp="1"/>
          </p:cNvSpPr>
          <p:nvPr>
            <p:ph type="sldNum" sz="quarter" idx="5"/>
          </p:nvPr>
        </p:nvSpPr>
        <p:spPr/>
        <p:txBody>
          <a:bodyPr/>
          <a:lstStyle/>
          <a:p>
            <a:fld id="{BCB4D1F3-794F-234E-BB7A-00B57ADC5ACE}" type="slidenum">
              <a:rPr lang="en-US" smtClean="0"/>
              <a:t>3</a:t>
            </a:fld>
            <a:endParaRPr lang="en-US"/>
          </a:p>
        </p:txBody>
      </p:sp>
    </p:spTree>
    <p:extLst>
      <p:ext uri="{BB962C8B-B14F-4D97-AF65-F5344CB8AC3E}">
        <p14:creationId xmlns:p14="http://schemas.microsoft.com/office/powerpoint/2010/main" val="88134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and FORGET.</a:t>
            </a:r>
            <a:br>
              <a:rPr lang="en-US" dirty="0"/>
            </a:br>
            <a:br>
              <a:rPr lang="en-US" dirty="0"/>
            </a:br>
            <a:r>
              <a:rPr lang="en-US" dirty="0"/>
              <a:t>That is, folks who write up a bunch of terraform, or maybe copy and paste it from a website, run it once to set up the infrastructure…. Then do nothing else with it.</a:t>
            </a:r>
            <a:br>
              <a:rPr lang="en-US" dirty="0"/>
            </a:br>
            <a:br>
              <a:rPr lang="en-US" dirty="0"/>
            </a:br>
            <a:r>
              <a:rPr lang="en-US" dirty="0"/>
              <a:t>The biggest strength of Terraform is in Drift detection and Correction – if you’re not applying your terraform over and over, you don’t get that strength.</a:t>
            </a:r>
            <a:br>
              <a:rPr lang="en-US" dirty="0"/>
            </a:br>
            <a:br>
              <a:rPr lang="en-US" dirty="0"/>
            </a:br>
            <a:r>
              <a:rPr lang="en-US" dirty="0"/>
              <a:t>And what does this have to do with snakes?</a:t>
            </a:r>
            <a:br>
              <a:rPr lang="en-US" dirty="0"/>
            </a:br>
            <a:br>
              <a:rPr lang="en-US" dirty="0"/>
            </a:br>
            <a:r>
              <a:rPr lang="en-US" dirty="0"/>
              <a:t>I lived in the country for a few years, up in NE Victoria. I had a big old lawn front and back, and I was fairly lazy in mowing it. In fact, I don’t think I mowed it at all for the first few months. After a while, a mate at the pub asked me why I hadn’t mowed my lawn lately. I attempted to explain that I wasn’t really bothered, it was nice to leave it a bit natural and besides, I’m lazy.</a:t>
            </a:r>
            <a:br>
              <a:rPr lang="en-US" dirty="0"/>
            </a:br>
            <a:br>
              <a:rPr lang="en-US" dirty="0"/>
            </a:br>
            <a:r>
              <a:rPr lang="en-US" dirty="0"/>
              <a:t>He replied “So… you want snakes? Because that’s how you get snakes”.</a:t>
            </a:r>
            <a:br>
              <a:rPr lang="en-US" dirty="0"/>
            </a:br>
            <a:br>
              <a:rPr lang="en-US" dirty="0"/>
            </a:br>
            <a:r>
              <a:rPr lang="en-US" dirty="0"/>
              <a:t>Which was a surprise. I – city kid – hadn’t thought about that at all. I</a:t>
            </a:r>
          </a:p>
          <a:p>
            <a:r>
              <a:rPr lang="en-US" dirty="0"/>
              <a:t>If you don’t mow your lawn regularly when you’re out in the country, you’re creating a lovely environment in which small critters can roam around unseen, and where there are small critters, there are predators. Snakes will arrive. And it’s the same with terraform. You need to run it regularly to check and correct your infrastructure, otherwise small changes will creep in, and where small changes multiply, eventually bigger and worse ones will arrive.</a:t>
            </a:r>
            <a:br>
              <a:rPr lang="en-US" dirty="0"/>
            </a:br>
            <a:br>
              <a:rPr lang="en-US" dirty="0"/>
            </a:br>
            <a:r>
              <a:rPr lang="en-US" dirty="0"/>
              <a:t>Sure enough, one morning a few weeks after that conversation, I stepped out my front door with my dog to find a 3ft red-belly sunning itself on my driveway.</a:t>
            </a:r>
            <a:br>
              <a:rPr lang="en-US" dirty="0"/>
            </a:br>
            <a:br>
              <a:rPr lang="en-US" dirty="0"/>
            </a:br>
            <a:r>
              <a:rPr lang="en-US" dirty="0"/>
              <a:t>Shortly after, I bought a lawnmower. No more snakes.</a:t>
            </a:r>
            <a:br>
              <a:rPr lang="en-US" dirty="0"/>
            </a:br>
            <a:br>
              <a:rPr lang="en-US" dirty="0"/>
            </a:br>
            <a:r>
              <a:rPr lang="en-US" dirty="0"/>
              <a:t>So that’s Antipattern #1, and I hope nobody here is doing that.</a:t>
            </a:r>
          </a:p>
        </p:txBody>
      </p:sp>
      <p:sp>
        <p:nvSpPr>
          <p:cNvPr id="4" name="Slide Number Placeholder 3"/>
          <p:cNvSpPr>
            <a:spLocks noGrp="1"/>
          </p:cNvSpPr>
          <p:nvPr>
            <p:ph type="sldNum" sz="quarter" idx="5"/>
          </p:nvPr>
        </p:nvSpPr>
        <p:spPr/>
        <p:txBody>
          <a:bodyPr/>
          <a:lstStyle/>
          <a:p>
            <a:fld id="{BCB4D1F3-794F-234E-BB7A-00B57ADC5ACE}" type="slidenum">
              <a:rPr lang="en-US" smtClean="0"/>
              <a:t>4</a:t>
            </a:fld>
            <a:endParaRPr lang="en-US"/>
          </a:p>
        </p:txBody>
      </p:sp>
    </p:spTree>
    <p:extLst>
      <p:ext uri="{BB962C8B-B14F-4D97-AF65-F5344CB8AC3E}">
        <p14:creationId xmlns:p14="http://schemas.microsoft.com/office/powerpoint/2010/main" val="2520136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TERRAFORM ON YOUR LAPTOP</a:t>
            </a:r>
          </a:p>
          <a:p>
            <a:endParaRPr lang="en-US" dirty="0"/>
          </a:p>
          <a:p>
            <a:r>
              <a:rPr lang="en-US" dirty="0"/>
              <a:t>OK, this one is </a:t>
            </a:r>
            <a:r>
              <a:rPr lang="en-US" dirty="0" err="1"/>
              <a:t>gonna</a:t>
            </a:r>
            <a:r>
              <a:rPr lang="en-US" dirty="0"/>
              <a:t> be way more common than the last one. Show of hands, how many people run terraform apply from their local workstation. </a:t>
            </a:r>
            <a:br>
              <a:rPr lang="en-US" dirty="0"/>
            </a:br>
            <a:br>
              <a:rPr lang="en-US" dirty="0"/>
            </a:br>
            <a:r>
              <a:rPr lang="en-US" dirty="0"/>
              <a:t>WHY??</a:t>
            </a:r>
            <a:br>
              <a:rPr lang="en-US" dirty="0"/>
            </a:br>
            <a:br>
              <a:rPr lang="en-US" dirty="0"/>
            </a:br>
            <a:r>
              <a:rPr lang="en-US" dirty="0"/>
              <a:t>There’s only one reason you would be doing this, and that’s if you’re the only engineer in your entire company. And even then, I’d say you probably don’t want to, and I’ll explain why in a second</a:t>
            </a:r>
            <a:br>
              <a:rPr lang="en-US" dirty="0"/>
            </a:br>
            <a:br>
              <a:rPr lang="en-US" dirty="0"/>
            </a:br>
            <a:r>
              <a:rPr lang="en-US" dirty="0"/>
              <a:t>Now, let’s try and explain this. </a:t>
            </a:r>
            <a:br>
              <a:rPr lang="en-US" dirty="0"/>
            </a:br>
            <a:br>
              <a:rPr lang="en-US" dirty="0"/>
            </a:br>
            <a:r>
              <a:rPr lang="en-US" dirty="0"/>
              <a:t>There are lots of reasons not to do this</a:t>
            </a:r>
            <a:br>
              <a:rPr lang="en-US" dirty="0"/>
            </a:br>
            <a:br>
              <a:rPr lang="en-US" dirty="0"/>
            </a:br>
            <a:r>
              <a:rPr lang="en-US" dirty="0"/>
              <a:t>1. dependencies.</a:t>
            </a:r>
            <a:br>
              <a:rPr lang="en-US" dirty="0"/>
            </a:br>
            <a:r>
              <a:rPr lang="en-US" dirty="0"/>
              <a:t>You probably need credentials, env variables, a bunch of different secrets and things. Terraform credentials, by their nature, are god mode. DO you really want to have to set these up on your local laptop? On every laptop you or your team use? Can you guarantee one of your colleagues won’t accidentally change one and screw something up?</a:t>
            </a:r>
            <a:br>
              <a:rPr lang="en-US" dirty="0"/>
            </a:br>
            <a:r>
              <a:rPr lang="en-US" dirty="0"/>
              <a:t>2. Branch control</a:t>
            </a:r>
            <a:br>
              <a:rPr lang="en-US" dirty="0"/>
            </a:br>
            <a:r>
              <a:rPr lang="en-US" dirty="0"/>
              <a:t>How do you guarantee what you’re running locally is the right VERSION of your terraform? We have good solutions for this, using git, we can have a “main” branch, which is our known canonical state. How do you guarantee that nobody accidentally runs “develop” or “</a:t>
            </a:r>
            <a:r>
              <a:rPr lang="en-US" dirty="0" err="1"/>
              <a:t>enh</a:t>
            </a:r>
            <a:r>
              <a:rPr lang="en-US" dirty="0"/>
              <a:t>/</a:t>
            </a:r>
            <a:r>
              <a:rPr lang="en-US" dirty="0" err="1"/>
              <a:t>mycrazyexperiment</a:t>
            </a:r>
            <a:r>
              <a:rPr lang="en-US" dirty="0"/>
              <a:t>” instead though, even by accident?</a:t>
            </a:r>
            <a:br>
              <a:rPr lang="en-US" dirty="0"/>
            </a:br>
            <a:r>
              <a:rPr lang="en-US" dirty="0"/>
              <a:t>3. Contention</a:t>
            </a:r>
          </a:p>
          <a:p>
            <a:r>
              <a:rPr lang="en-US" dirty="0"/>
              <a:t>Yes, state locks exist, but how can you be sure you and your colleague aren’t trying to run the same terraform config against AWS?</a:t>
            </a:r>
          </a:p>
          <a:p>
            <a:r>
              <a:rPr lang="en-US" dirty="0"/>
              <a:t>4. Visibility</a:t>
            </a:r>
          </a:p>
          <a:p>
            <a:r>
              <a:rPr lang="en-US" dirty="0"/>
              <a:t>How do you know what’s been applied where and when? There’s no records or logs expect whatever you have in your console on your laptop.</a:t>
            </a:r>
            <a:br>
              <a:rPr lang="en-US" dirty="0"/>
            </a:br>
            <a:r>
              <a:rPr lang="en-US" dirty="0"/>
              <a:t>5. State Lock Hell</a:t>
            </a:r>
            <a:br>
              <a:rPr lang="en-US" dirty="0"/>
            </a:br>
            <a:r>
              <a:rPr lang="en-US" dirty="0"/>
              <a:t>Every time I’ve had to go an manually unlock a state file, it’s been because someone triggered it from their laptop, realized they’d screwed something up and cancelled</a:t>
            </a:r>
            <a:br>
              <a:rPr lang="en-US" dirty="0"/>
            </a:br>
            <a:br>
              <a:rPr lang="en-US" dirty="0"/>
            </a:br>
            <a:r>
              <a:rPr lang="en-US" dirty="0"/>
              <a:t>The answer? You put your terraform in a CI pipeline.</a:t>
            </a:r>
            <a:br>
              <a:rPr lang="en-US" dirty="0"/>
            </a:br>
            <a:br>
              <a:rPr lang="en-US" dirty="0"/>
            </a:br>
            <a:r>
              <a:rPr lang="en-US" dirty="0"/>
              <a:t>That way, your </a:t>
            </a:r>
            <a:r>
              <a:rPr lang="en-US" dirty="0" err="1"/>
              <a:t>devs</a:t>
            </a:r>
            <a:r>
              <a:rPr lang="en-US" dirty="0"/>
              <a:t> don’t necessarily need secrets on their local laptop. There’s no contention, there’s no risk, you retain logs and you’re less likely to end up in locking hell. And you can guarantee you ONLY apply from a blessed branch, be that main, master, or whatever.</a:t>
            </a:r>
          </a:p>
        </p:txBody>
      </p:sp>
      <p:sp>
        <p:nvSpPr>
          <p:cNvPr id="4" name="Slide Number Placeholder 3"/>
          <p:cNvSpPr>
            <a:spLocks noGrp="1"/>
          </p:cNvSpPr>
          <p:nvPr>
            <p:ph type="sldNum" sz="quarter" idx="5"/>
          </p:nvPr>
        </p:nvSpPr>
        <p:spPr/>
        <p:txBody>
          <a:bodyPr/>
          <a:lstStyle/>
          <a:p>
            <a:fld id="{BCB4D1F3-794F-234E-BB7A-00B57ADC5ACE}" type="slidenum">
              <a:rPr lang="en-US" smtClean="0"/>
              <a:t>5</a:t>
            </a:fld>
            <a:endParaRPr lang="en-US"/>
          </a:p>
        </p:txBody>
      </p:sp>
    </p:spTree>
    <p:extLst>
      <p:ext uri="{BB962C8B-B14F-4D97-AF65-F5344CB8AC3E}">
        <p14:creationId xmlns:p14="http://schemas.microsoft.com/office/powerpoint/2010/main" val="2616444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my side-</a:t>
            </a:r>
            <a:r>
              <a:rPr lang="en-US" dirty="0" err="1"/>
              <a:t>hussle</a:t>
            </a:r>
            <a:r>
              <a:rPr lang="en-US" dirty="0"/>
              <a:t> pipeline, in Azure </a:t>
            </a:r>
            <a:r>
              <a:rPr lang="en-US" dirty="0" err="1"/>
              <a:t>devops</a:t>
            </a:r>
            <a:r>
              <a:rPr lang="en-US" dirty="0"/>
              <a:t>. I’m the ONLY engineer in this company.</a:t>
            </a:r>
            <a:br>
              <a:rPr lang="en-US" dirty="0"/>
            </a:br>
            <a:br>
              <a:rPr lang="en-US" dirty="0"/>
            </a:br>
            <a:r>
              <a:rPr lang="en-US" dirty="0"/>
              <a:t>My workflow here is pretty simple. I start a branch in git, I make my changes, I push the branch and I open a pull request</a:t>
            </a:r>
            <a:br>
              <a:rPr lang="en-US" dirty="0"/>
            </a:br>
            <a:br>
              <a:rPr lang="en-US" dirty="0"/>
            </a:br>
            <a:r>
              <a:rPr lang="en-US" dirty="0"/>
              <a:t>The CI pipeline runs PLAN </a:t>
            </a:r>
            <a:br>
              <a:rPr lang="en-US" dirty="0"/>
            </a:br>
            <a:r>
              <a:rPr lang="en-US" dirty="0"/>
              <a:t>I check it’s working as I expect. I can run plan locally again if I want to tighten up the feedback loop a bit.</a:t>
            </a:r>
            <a:br>
              <a:rPr lang="en-US" dirty="0"/>
            </a:br>
            <a:r>
              <a:rPr lang="en-US" dirty="0"/>
              <a:t>Once I’m happy, I merge, the pipeline runs apply across everything</a:t>
            </a:r>
          </a:p>
          <a:p>
            <a:endParaRPr lang="en-US" dirty="0"/>
          </a:p>
          <a:p>
            <a:r>
              <a:rPr lang="en-US" dirty="0"/>
              <a:t>You can see I have two accounts there, Production and Pilot, they map to two Azure accounts I own, but this also controls an AWS account, a </a:t>
            </a:r>
            <a:r>
              <a:rPr lang="en-US" dirty="0" err="1"/>
              <a:t>github</a:t>
            </a:r>
            <a:r>
              <a:rPr lang="en-US" dirty="0"/>
              <a:t> organization, My </a:t>
            </a:r>
            <a:r>
              <a:rPr lang="en-US" dirty="0" err="1"/>
              <a:t>circleCI</a:t>
            </a:r>
            <a:r>
              <a:rPr lang="en-US" dirty="0"/>
              <a:t> account, my </a:t>
            </a:r>
            <a:r>
              <a:rPr lang="en-US" dirty="0" err="1"/>
              <a:t>gitlab</a:t>
            </a:r>
            <a:r>
              <a:rPr lang="en-US" dirty="0"/>
              <a:t> account and my </a:t>
            </a:r>
            <a:r>
              <a:rPr lang="en-US" dirty="0" err="1"/>
              <a:t>StatusCake</a:t>
            </a:r>
            <a:r>
              <a:rPr lang="en-US" dirty="0"/>
              <a:t> endpoint monitoring. If I want to make a change, I just pop open VS Code and I change it, then merge the PR. I can demo this live later if you like, but I’ve built similar pipelines in </a:t>
            </a:r>
            <a:r>
              <a:rPr lang="en-US" dirty="0" err="1"/>
              <a:t>CircleCI</a:t>
            </a:r>
            <a:r>
              <a:rPr lang="en-US" dirty="0"/>
              <a:t>, </a:t>
            </a:r>
            <a:r>
              <a:rPr lang="en-US" dirty="0" err="1"/>
              <a:t>TravisCI</a:t>
            </a:r>
            <a:r>
              <a:rPr lang="en-US" dirty="0"/>
              <a:t> and </a:t>
            </a:r>
            <a:r>
              <a:rPr lang="en-US" dirty="0" err="1"/>
              <a:t>Github</a:t>
            </a:r>
            <a:r>
              <a:rPr lang="en-US" dirty="0"/>
              <a:t> actions.</a:t>
            </a:r>
          </a:p>
          <a:p>
            <a:endParaRPr lang="en-US" dirty="0"/>
          </a:p>
          <a:p>
            <a:r>
              <a:rPr lang="en-US" dirty="0"/>
              <a:t>There are lots of cool things you can do in here, FWIW. At work, we run </a:t>
            </a:r>
            <a:r>
              <a:rPr lang="en-US" dirty="0" err="1"/>
              <a:t>infracost</a:t>
            </a:r>
            <a:r>
              <a:rPr lang="en-US" dirty="0"/>
              <a:t> in the pipeline, so our pull requests always include a cost estimate. We also run </a:t>
            </a:r>
            <a:r>
              <a:rPr lang="en-US" dirty="0" err="1"/>
              <a:t>Pytest</a:t>
            </a:r>
            <a:r>
              <a:rPr lang="en-US" dirty="0"/>
              <a:t> against a generated JSON plan, just to check that things are the way we expect them to be, and we also run live tests afterwards to make sure our infra is up and running as expected. All the boring bits are automated so I don’t have to think about them.</a:t>
            </a:r>
          </a:p>
          <a:p>
            <a:endParaRPr lang="en-US" dirty="0"/>
          </a:p>
          <a:p>
            <a:r>
              <a:rPr lang="en-US" dirty="0"/>
              <a:t>IN fact, I HAVE upgraded this pipeline since the screenshot was taken, and now it uses </a:t>
            </a:r>
            <a:r>
              <a:rPr lang="en-US" dirty="0" err="1"/>
              <a:t>infracost</a:t>
            </a:r>
            <a:r>
              <a:rPr lang="en-US" dirty="0"/>
              <a:t> to generate cost estimates (see next screenshot)</a:t>
            </a:r>
          </a:p>
        </p:txBody>
      </p:sp>
      <p:sp>
        <p:nvSpPr>
          <p:cNvPr id="4" name="Slide Number Placeholder 3"/>
          <p:cNvSpPr>
            <a:spLocks noGrp="1"/>
          </p:cNvSpPr>
          <p:nvPr>
            <p:ph type="sldNum" sz="quarter" idx="5"/>
          </p:nvPr>
        </p:nvSpPr>
        <p:spPr/>
        <p:txBody>
          <a:bodyPr/>
          <a:lstStyle/>
          <a:p>
            <a:fld id="{BCB4D1F3-794F-234E-BB7A-00B57ADC5ACE}" type="slidenum">
              <a:rPr lang="en-US" smtClean="0"/>
              <a:t>6</a:t>
            </a:fld>
            <a:endParaRPr lang="en-US"/>
          </a:p>
        </p:txBody>
      </p:sp>
    </p:spTree>
    <p:extLst>
      <p:ext uri="{BB962C8B-B14F-4D97-AF65-F5344CB8AC3E}">
        <p14:creationId xmlns:p14="http://schemas.microsoft.com/office/powerpoint/2010/main" val="880220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SOME EXAMPLES OF THIS</a:t>
            </a:r>
          </a:p>
          <a:p>
            <a:endParaRPr lang="en-US" dirty="0"/>
          </a:p>
          <a:p>
            <a:r>
              <a:rPr lang="en-US" dirty="0"/>
              <a:t>I think </a:t>
            </a:r>
            <a:r>
              <a:rPr lang="en-US" dirty="0" err="1"/>
              <a:t>Hashicorp</a:t>
            </a:r>
            <a:r>
              <a:rPr lang="en-US" dirty="0"/>
              <a:t> themselves may be to blame for this. A top-level terraform config, in </a:t>
            </a:r>
            <a:r>
              <a:rPr lang="en-US" dirty="0" err="1"/>
              <a:t>Hashicorp</a:t>
            </a:r>
            <a:r>
              <a:rPr lang="en-US" dirty="0"/>
              <a:t> training, is called a module. A reusable module, what we might think of as a library, is a “child module”. Linguistically, there’s only a subtle difference between your top-level module, and any allegedly reusable child modules it uses.</a:t>
            </a:r>
            <a:br>
              <a:rPr lang="en-US" dirty="0"/>
            </a:br>
            <a:br>
              <a:rPr lang="en-US" dirty="0"/>
            </a:br>
            <a:r>
              <a:rPr lang="en-US" dirty="0"/>
              <a:t>This leads to some </a:t>
            </a:r>
            <a:r>
              <a:rPr lang="en-US" dirty="0" err="1"/>
              <a:t>IaC</a:t>
            </a:r>
            <a:r>
              <a:rPr lang="en-US" dirty="0"/>
              <a:t> developers tightly coupling the parent and the child module, to the extent that the child module is not usable outside the top-level module.</a:t>
            </a:r>
            <a:br>
              <a:rPr lang="en-US" dirty="0"/>
            </a:br>
            <a:br>
              <a:rPr lang="en-US" dirty="0"/>
            </a:br>
            <a:r>
              <a:rPr lang="en-US" dirty="0"/>
              <a:t>Something less common but more insidious is the hard-coding of values inside a child module, so that if you pick it up, copy it to another repo and try to re-use it, you run into name collisions, region breakages, unresolved dependencies and other general horror. Think, for example, of a module that hardcodes an S3 bucket name. Yes, I’ve seen those. They’re modules that can only be used ONCE across the entire globe. </a:t>
            </a:r>
            <a:br>
              <a:rPr lang="en-US" dirty="0"/>
            </a:br>
            <a:br>
              <a:rPr lang="en-US" dirty="0"/>
            </a:br>
            <a:r>
              <a:rPr lang="en-US" dirty="0"/>
              <a:t>Less spectacular, perhaps, may be hard coded DNS zones or other lazy practices which totally work if your child module stays where you first wrote it, but cause all manner of heartache when you try to re-use the module.</a:t>
            </a:r>
            <a:br>
              <a:rPr lang="en-US" dirty="0"/>
            </a:br>
            <a:br>
              <a:rPr lang="en-US" dirty="0"/>
            </a:br>
            <a:r>
              <a:rPr lang="en-US" dirty="0"/>
              <a:t>So the tip here: IF YOU’RE WRITING A CHILD MODULE, START FROM THE PRINCIPLE THAT YOU ARE BUILDING A LIBRARY FOR ANYONE TO USE. Imagine you’re going to be releasing it to the internet at large, and you’ll create better modules.</a:t>
            </a:r>
          </a:p>
        </p:txBody>
      </p:sp>
      <p:sp>
        <p:nvSpPr>
          <p:cNvPr id="4" name="Slide Number Placeholder 3"/>
          <p:cNvSpPr>
            <a:spLocks noGrp="1"/>
          </p:cNvSpPr>
          <p:nvPr>
            <p:ph type="sldNum" sz="quarter" idx="5"/>
          </p:nvPr>
        </p:nvSpPr>
        <p:spPr/>
        <p:txBody>
          <a:bodyPr/>
          <a:lstStyle/>
          <a:p>
            <a:fld id="{BCB4D1F3-794F-234E-BB7A-00B57ADC5ACE}" type="slidenum">
              <a:rPr lang="en-US" smtClean="0"/>
              <a:t>8</a:t>
            </a:fld>
            <a:endParaRPr lang="en-US"/>
          </a:p>
        </p:txBody>
      </p:sp>
    </p:spTree>
    <p:extLst>
      <p:ext uri="{BB962C8B-B14F-4D97-AF65-F5344CB8AC3E}">
        <p14:creationId xmlns:p14="http://schemas.microsoft.com/office/powerpoint/2010/main" val="221106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might spark some discussion, because it’s DEFINITELY my opinion.</a:t>
            </a:r>
          </a:p>
          <a:p>
            <a:endParaRPr lang="en-US" dirty="0"/>
          </a:p>
          <a:p>
            <a:pPr marL="228600" indent="-228600">
              <a:buAutoNum type="arabicPeriod"/>
            </a:pPr>
            <a:r>
              <a:rPr lang="en-US" dirty="0"/>
              <a:t>I don’t like </a:t>
            </a:r>
            <a:r>
              <a:rPr lang="en-US" dirty="0" err="1"/>
              <a:t>tfvar</a:t>
            </a:r>
            <a:r>
              <a:rPr lang="en-US" dirty="0"/>
              <a:t> files (they make running in CI pipelines tricky)</a:t>
            </a:r>
          </a:p>
          <a:p>
            <a:pPr marL="228600" indent="-228600">
              <a:buAutoNum type="arabicPeriod"/>
            </a:pPr>
            <a:r>
              <a:rPr lang="en-US" dirty="0"/>
              <a:t>I don’t like sending in vars from the command line if I can possibly avoid it</a:t>
            </a:r>
          </a:p>
          <a:p>
            <a:endParaRPr lang="en-US" dirty="0"/>
          </a:p>
          <a:p>
            <a:r>
              <a:rPr lang="en-US" dirty="0"/>
              <a:t>Every extra parameter you add is a chance to screw up a parameter ESPECIALLY if the rest of your workflow relies on an engineer routinely typing something in.</a:t>
            </a:r>
            <a:br>
              <a:rPr lang="en-US" dirty="0"/>
            </a:br>
            <a:br>
              <a:rPr lang="en-US" dirty="0"/>
            </a:br>
            <a:r>
              <a:rPr lang="en-US" dirty="0"/>
              <a:t>I’ve seen terraform modules where the AWS region and AZ are liberally scattered throughout </a:t>
            </a:r>
            <a:r>
              <a:rPr lang="en-US" dirty="0" err="1"/>
              <a:t>tfvar</a:t>
            </a:r>
            <a:r>
              <a:rPr lang="en-US" dirty="0"/>
              <a:t> files when they could literally be pulled from the config as data – and there are LOTS of things that can be pulled as data or as resource references. Keep your parameters and </a:t>
            </a:r>
            <a:r>
              <a:rPr lang="en-US" dirty="0" err="1"/>
              <a:t>tfvar</a:t>
            </a:r>
            <a:r>
              <a:rPr lang="en-US" dirty="0"/>
              <a:t> files as small as you possibly can, because once they get big, they get unreadable</a:t>
            </a:r>
          </a:p>
          <a:p>
            <a:endParaRPr lang="en-US" dirty="0"/>
          </a:p>
          <a:p>
            <a:r>
              <a:rPr lang="en-US" dirty="0"/>
              <a:t>In fact, I would generally argue that if your </a:t>
            </a:r>
            <a:r>
              <a:rPr lang="en-US" dirty="0" err="1"/>
              <a:t>tfvar</a:t>
            </a:r>
            <a:r>
              <a:rPr lang="en-US" dirty="0"/>
              <a:t> files are getting large, it’s time you broke out into child modules and passed your data in in the module declaration, with some sensible defaults to cut down boilerplate.</a:t>
            </a:r>
          </a:p>
          <a:p>
            <a:endParaRPr lang="en-US" dirty="0"/>
          </a:p>
          <a:p>
            <a:r>
              <a:rPr lang="en-US" dirty="0"/>
              <a:t>Also, Workspaces are a thing, and the </a:t>
            </a:r>
          </a:p>
          <a:p>
            <a:endParaRPr lang="en-US" dirty="0"/>
          </a:p>
          <a:p>
            <a:endParaRPr lang="en-US" dirty="0"/>
          </a:p>
        </p:txBody>
      </p:sp>
      <p:sp>
        <p:nvSpPr>
          <p:cNvPr id="4" name="Slide Number Placeholder 3"/>
          <p:cNvSpPr>
            <a:spLocks noGrp="1"/>
          </p:cNvSpPr>
          <p:nvPr>
            <p:ph type="sldNum" sz="quarter" idx="5"/>
          </p:nvPr>
        </p:nvSpPr>
        <p:spPr/>
        <p:txBody>
          <a:bodyPr/>
          <a:lstStyle/>
          <a:p>
            <a:fld id="{BCB4D1F3-794F-234E-BB7A-00B57ADC5ACE}" type="slidenum">
              <a:rPr lang="en-US" smtClean="0"/>
              <a:t>9</a:t>
            </a:fld>
            <a:endParaRPr lang="en-US"/>
          </a:p>
        </p:txBody>
      </p:sp>
    </p:spTree>
    <p:extLst>
      <p:ext uri="{BB962C8B-B14F-4D97-AF65-F5344CB8AC3E}">
        <p14:creationId xmlns:p14="http://schemas.microsoft.com/office/powerpoint/2010/main" val="224042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bit about not mowing your lawn? Well this is the equivalent of mowing a tiny patch of lawn just outside your back door and leaving the rest looking like the </a:t>
            </a:r>
            <a:r>
              <a:rPr lang="en-US" dirty="0" err="1"/>
              <a:t>nethers</a:t>
            </a:r>
            <a:r>
              <a:rPr lang="en-US" dirty="0"/>
              <a:t> of a 1970s porn star</a:t>
            </a:r>
            <a:br>
              <a:rPr lang="en-US" dirty="0"/>
            </a:br>
            <a:br>
              <a:rPr lang="en-US" dirty="0"/>
            </a:br>
            <a:r>
              <a:rPr lang="en-US" dirty="0"/>
              <a:t>why do this?? I was at a nameless company a while back who only ever did this. They’d let drift get so far out of control that they only ever applied one or two resources at a time. And these guys were a PCI-compliant fintech startup with a LOT of responsibilities around data security. And yet they’d lost control of their </a:t>
            </a:r>
            <a:r>
              <a:rPr lang="en-US" dirty="0" err="1"/>
              <a:t>IaC</a:t>
            </a:r>
            <a:r>
              <a:rPr lang="en-US" dirty="0"/>
              <a:t> to the extent they were laboriously applying single resources at a time.</a:t>
            </a:r>
            <a:br>
              <a:rPr lang="en-US" dirty="0"/>
            </a:br>
            <a:br>
              <a:rPr lang="en-US" dirty="0"/>
            </a:br>
            <a:r>
              <a:rPr lang="en-US" dirty="0"/>
              <a:t>If you ever have cause to use this switch, question your life choices – there are very rare times you might want to use it, for example if recovering or migrating a horribly broken state, but in general, it would have been much better if you’d put your terraform in a CI pipeline in the first place and had the entire thing run every time you change some code.</a:t>
            </a:r>
          </a:p>
          <a:p>
            <a:endParaRPr lang="en-US" dirty="0"/>
          </a:p>
          <a:p>
            <a:r>
              <a:rPr lang="en-US" dirty="0"/>
              <a:t>This switch has a genuine use case and that use case is generally “EVERYTHING IS ALREADY BROKEN AND I HAVE TO FIX IT STEP BY STEP”. Question your life choices.</a:t>
            </a:r>
          </a:p>
        </p:txBody>
      </p:sp>
      <p:sp>
        <p:nvSpPr>
          <p:cNvPr id="4" name="Slide Number Placeholder 3"/>
          <p:cNvSpPr>
            <a:spLocks noGrp="1"/>
          </p:cNvSpPr>
          <p:nvPr>
            <p:ph type="sldNum" sz="quarter" idx="5"/>
          </p:nvPr>
        </p:nvSpPr>
        <p:spPr/>
        <p:txBody>
          <a:bodyPr/>
          <a:lstStyle/>
          <a:p>
            <a:fld id="{BCB4D1F3-794F-234E-BB7A-00B57ADC5ACE}" type="slidenum">
              <a:rPr lang="en-US" smtClean="0"/>
              <a:t>10</a:t>
            </a:fld>
            <a:endParaRPr lang="en-US"/>
          </a:p>
        </p:txBody>
      </p:sp>
    </p:spTree>
    <p:extLst>
      <p:ext uri="{BB962C8B-B14F-4D97-AF65-F5344CB8AC3E}">
        <p14:creationId xmlns:p14="http://schemas.microsoft.com/office/powerpoint/2010/main" val="94795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88F9-ECC9-B164-D136-CE80E8D546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6897AC2-08E6-732B-E490-27321BFEF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06B3684-B4C0-41D4-087B-8B196301A8C5}"/>
              </a:ext>
            </a:extLst>
          </p:cNvPr>
          <p:cNvSpPr>
            <a:spLocks noGrp="1"/>
          </p:cNvSpPr>
          <p:nvPr>
            <p:ph type="dt" sz="half" idx="10"/>
          </p:nvPr>
        </p:nvSpPr>
        <p:spPr/>
        <p:txBody>
          <a:bodyPr/>
          <a:lstStyle/>
          <a:p>
            <a:fld id="{ED6B0BDF-F4C0-41F9-9E4F-DF13D40EA9FA}" type="datetimeFigureOut">
              <a:rPr lang="en-AU" smtClean="0"/>
              <a:t>12/07/2022</a:t>
            </a:fld>
            <a:endParaRPr lang="en-AU"/>
          </a:p>
        </p:txBody>
      </p:sp>
      <p:sp>
        <p:nvSpPr>
          <p:cNvPr id="5" name="Footer Placeholder 4">
            <a:extLst>
              <a:ext uri="{FF2B5EF4-FFF2-40B4-BE49-F238E27FC236}">
                <a16:creationId xmlns:a16="http://schemas.microsoft.com/office/drawing/2014/main" id="{566FFF27-8CE8-9240-A8DF-0EFF9BAB1D9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E72EE5D-DE86-2FF6-6E3C-E9CE69C094B8}"/>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895078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052D-4C95-6640-B2E9-69CC8CD7741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31661AF-F659-9595-512C-97C71341A2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F7643E2-70C9-1EAA-DB22-154D177AFAAE}"/>
              </a:ext>
            </a:extLst>
          </p:cNvPr>
          <p:cNvSpPr>
            <a:spLocks noGrp="1"/>
          </p:cNvSpPr>
          <p:nvPr>
            <p:ph type="dt" sz="half" idx="10"/>
          </p:nvPr>
        </p:nvSpPr>
        <p:spPr/>
        <p:txBody>
          <a:bodyPr/>
          <a:lstStyle/>
          <a:p>
            <a:fld id="{ED6B0BDF-F4C0-41F9-9E4F-DF13D40EA9FA}" type="datetimeFigureOut">
              <a:rPr lang="en-AU" smtClean="0"/>
              <a:t>12/07/2022</a:t>
            </a:fld>
            <a:endParaRPr lang="en-AU"/>
          </a:p>
        </p:txBody>
      </p:sp>
      <p:sp>
        <p:nvSpPr>
          <p:cNvPr id="5" name="Footer Placeholder 4">
            <a:extLst>
              <a:ext uri="{FF2B5EF4-FFF2-40B4-BE49-F238E27FC236}">
                <a16:creationId xmlns:a16="http://schemas.microsoft.com/office/drawing/2014/main" id="{9535D416-D743-4F5A-CA52-F6D647F6235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33AAAD0-2D20-9969-A1CA-9AB55DF87862}"/>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144771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05574-DD86-7A37-1AD3-11FB747D16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8549658-12E4-FB36-7E49-019C954C5E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DA4D2-4908-0A03-8BB7-AD310863F60C}"/>
              </a:ext>
            </a:extLst>
          </p:cNvPr>
          <p:cNvSpPr>
            <a:spLocks noGrp="1"/>
          </p:cNvSpPr>
          <p:nvPr>
            <p:ph type="dt" sz="half" idx="10"/>
          </p:nvPr>
        </p:nvSpPr>
        <p:spPr/>
        <p:txBody>
          <a:bodyPr/>
          <a:lstStyle/>
          <a:p>
            <a:fld id="{ED6B0BDF-F4C0-41F9-9E4F-DF13D40EA9FA}" type="datetimeFigureOut">
              <a:rPr lang="en-AU" smtClean="0"/>
              <a:t>12/07/2022</a:t>
            </a:fld>
            <a:endParaRPr lang="en-AU"/>
          </a:p>
        </p:txBody>
      </p:sp>
      <p:sp>
        <p:nvSpPr>
          <p:cNvPr id="5" name="Footer Placeholder 4">
            <a:extLst>
              <a:ext uri="{FF2B5EF4-FFF2-40B4-BE49-F238E27FC236}">
                <a16:creationId xmlns:a16="http://schemas.microsoft.com/office/drawing/2014/main" id="{E7E26009-7A26-E3F3-DC04-1AF07959373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892CF95-6150-9513-FCB9-353C21FC326D}"/>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1363464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AD38-3CED-9C12-0E01-1F4F3EA1F31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1E5336C-4D12-1EBA-DCD6-3E18166DC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CCEDF9C-1081-ED2C-31C3-8F39C3E7E8F3}"/>
              </a:ext>
            </a:extLst>
          </p:cNvPr>
          <p:cNvSpPr>
            <a:spLocks noGrp="1"/>
          </p:cNvSpPr>
          <p:nvPr>
            <p:ph type="dt" sz="half" idx="10"/>
          </p:nvPr>
        </p:nvSpPr>
        <p:spPr/>
        <p:txBody>
          <a:bodyPr/>
          <a:lstStyle/>
          <a:p>
            <a:fld id="{ED6B0BDF-F4C0-41F9-9E4F-DF13D40EA9FA}" type="datetimeFigureOut">
              <a:rPr lang="en-AU" smtClean="0"/>
              <a:t>12/07/2022</a:t>
            </a:fld>
            <a:endParaRPr lang="en-AU"/>
          </a:p>
        </p:txBody>
      </p:sp>
      <p:sp>
        <p:nvSpPr>
          <p:cNvPr id="5" name="Footer Placeholder 4">
            <a:extLst>
              <a:ext uri="{FF2B5EF4-FFF2-40B4-BE49-F238E27FC236}">
                <a16:creationId xmlns:a16="http://schemas.microsoft.com/office/drawing/2014/main" id="{FF65EA94-3211-41F7-7E8A-669410D8AAB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EBCCDFD-24DA-6F32-2EDE-6F103D5507E8}"/>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166299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91C1-6B3D-CFD1-CC33-B1C1C8F77E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4BD1B2A-2EE7-F02C-A92D-F55C2D7355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E36F7E-D019-CF87-5F4F-1FB0C42D8A50}"/>
              </a:ext>
            </a:extLst>
          </p:cNvPr>
          <p:cNvSpPr>
            <a:spLocks noGrp="1"/>
          </p:cNvSpPr>
          <p:nvPr>
            <p:ph type="dt" sz="half" idx="10"/>
          </p:nvPr>
        </p:nvSpPr>
        <p:spPr/>
        <p:txBody>
          <a:bodyPr/>
          <a:lstStyle/>
          <a:p>
            <a:fld id="{ED6B0BDF-F4C0-41F9-9E4F-DF13D40EA9FA}" type="datetimeFigureOut">
              <a:rPr lang="en-AU" smtClean="0"/>
              <a:t>12/07/2022</a:t>
            </a:fld>
            <a:endParaRPr lang="en-AU"/>
          </a:p>
        </p:txBody>
      </p:sp>
      <p:sp>
        <p:nvSpPr>
          <p:cNvPr id="5" name="Footer Placeholder 4">
            <a:extLst>
              <a:ext uri="{FF2B5EF4-FFF2-40B4-BE49-F238E27FC236}">
                <a16:creationId xmlns:a16="http://schemas.microsoft.com/office/drawing/2014/main" id="{B010741B-F8D3-92E5-1BC9-90E26B96B0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D920BD6-2A09-D7E7-1BE9-5D000F18244F}"/>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4183424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C94CB-4833-F36F-FC4F-8B569B8EBFD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3208B39-A39B-D0BB-6FDF-8062DC7A05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800C4C3-3CB7-0597-FAB1-CEA3717302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49E1EE4-E78B-D57F-D063-AACCDCA01E1D}"/>
              </a:ext>
            </a:extLst>
          </p:cNvPr>
          <p:cNvSpPr>
            <a:spLocks noGrp="1"/>
          </p:cNvSpPr>
          <p:nvPr>
            <p:ph type="dt" sz="half" idx="10"/>
          </p:nvPr>
        </p:nvSpPr>
        <p:spPr/>
        <p:txBody>
          <a:bodyPr/>
          <a:lstStyle/>
          <a:p>
            <a:fld id="{ED6B0BDF-F4C0-41F9-9E4F-DF13D40EA9FA}" type="datetimeFigureOut">
              <a:rPr lang="en-AU" smtClean="0"/>
              <a:t>12/07/2022</a:t>
            </a:fld>
            <a:endParaRPr lang="en-AU"/>
          </a:p>
        </p:txBody>
      </p:sp>
      <p:sp>
        <p:nvSpPr>
          <p:cNvPr id="6" name="Footer Placeholder 5">
            <a:extLst>
              <a:ext uri="{FF2B5EF4-FFF2-40B4-BE49-F238E27FC236}">
                <a16:creationId xmlns:a16="http://schemas.microsoft.com/office/drawing/2014/main" id="{C3BF272A-3C47-74B5-AAFD-D196AA32F3E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2E01582-C821-8BFE-6F87-57E21AAAB2A0}"/>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203016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937-2AC9-3635-B6FF-B88EBCD19B6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E628CC-D442-038B-BD42-DCAE57A635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AB46A-E2DA-7804-7BC9-B659BFB4BC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604C5EB-B87D-1906-9D16-B76CE86B5B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695613-24EC-2058-7D05-EB764FADCE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47CA695-1A24-F8A3-334E-AB69B348755F}"/>
              </a:ext>
            </a:extLst>
          </p:cNvPr>
          <p:cNvSpPr>
            <a:spLocks noGrp="1"/>
          </p:cNvSpPr>
          <p:nvPr>
            <p:ph type="dt" sz="half" idx="10"/>
          </p:nvPr>
        </p:nvSpPr>
        <p:spPr/>
        <p:txBody>
          <a:bodyPr/>
          <a:lstStyle/>
          <a:p>
            <a:fld id="{ED6B0BDF-F4C0-41F9-9E4F-DF13D40EA9FA}" type="datetimeFigureOut">
              <a:rPr lang="en-AU" smtClean="0"/>
              <a:t>12/07/2022</a:t>
            </a:fld>
            <a:endParaRPr lang="en-AU"/>
          </a:p>
        </p:txBody>
      </p:sp>
      <p:sp>
        <p:nvSpPr>
          <p:cNvPr id="8" name="Footer Placeholder 7">
            <a:extLst>
              <a:ext uri="{FF2B5EF4-FFF2-40B4-BE49-F238E27FC236}">
                <a16:creationId xmlns:a16="http://schemas.microsoft.com/office/drawing/2014/main" id="{B9D988C3-820F-2600-B093-06B8A54DB99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00846AB-36FD-B57F-3A0F-4F06AC731D42}"/>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34944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7EBC-DB28-F068-DD89-66284F9E1E2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8636962-CE46-5ED2-12D2-58ECC10BB6CE}"/>
              </a:ext>
            </a:extLst>
          </p:cNvPr>
          <p:cNvSpPr>
            <a:spLocks noGrp="1"/>
          </p:cNvSpPr>
          <p:nvPr>
            <p:ph type="dt" sz="half" idx="10"/>
          </p:nvPr>
        </p:nvSpPr>
        <p:spPr/>
        <p:txBody>
          <a:bodyPr/>
          <a:lstStyle/>
          <a:p>
            <a:fld id="{ED6B0BDF-F4C0-41F9-9E4F-DF13D40EA9FA}" type="datetimeFigureOut">
              <a:rPr lang="en-AU" smtClean="0"/>
              <a:t>12/07/2022</a:t>
            </a:fld>
            <a:endParaRPr lang="en-AU"/>
          </a:p>
        </p:txBody>
      </p:sp>
      <p:sp>
        <p:nvSpPr>
          <p:cNvPr id="4" name="Footer Placeholder 3">
            <a:extLst>
              <a:ext uri="{FF2B5EF4-FFF2-40B4-BE49-F238E27FC236}">
                <a16:creationId xmlns:a16="http://schemas.microsoft.com/office/drawing/2014/main" id="{A5386CDE-CA6F-9156-2888-C15956300D6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AC94467-9F63-7AD3-2FC5-E181D5A57F12}"/>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1540724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2031E-2C13-D14B-DF57-6A098E61FCA3}"/>
              </a:ext>
            </a:extLst>
          </p:cNvPr>
          <p:cNvSpPr>
            <a:spLocks noGrp="1"/>
          </p:cNvSpPr>
          <p:nvPr>
            <p:ph type="dt" sz="half" idx="10"/>
          </p:nvPr>
        </p:nvSpPr>
        <p:spPr/>
        <p:txBody>
          <a:bodyPr/>
          <a:lstStyle/>
          <a:p>
            <a:fld id="{ED6B0BDF-F4C0-41F9-9E4F-DF13D40EA9FA}" type="datetimeFigureOut">
              <a:rPr lang="en-AU" smtClean="0"/>
              <a:t>12/07/2022</a:t>
            </a:fld>
            <a:endParaRPr lang="en-AU"/>
          </a:p>
        </p:txBody>
      </p:sp>
      <p:sp>
        <p:nvSpPr>
          <p:cNvPr id="3" name="Footer Placeholder 2">
            <a:extLst>
              <a:ext uri="{FF2B5EF4-FFF2-40B4-BE49-F238E27FC236}">
                <a16:creationId xmlns:a16="http://schemas.microsoft.com/office/drawing/2014/main" id="{494F22FD-C30F-294F-549C-6E6DADAA368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07A1066-4DD2-041F-3B61-AACFAC82E2BC}"/>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166176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BE3C-3431-2FE8-9732-7D354EC4F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C295831-0E49-1483-98F6-3EA97CA941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E2BEC47-D789-EC93-225B-85B5331CE6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B8DC5-C316-D6AB-F1AC-616840B9E3F6}"/>
              </a:ext>
            </a:extLst>
          </p:cNvPr>
          <p:cNvSpPr>
            <a:spLocks noGrp="1"/>
          </p:cNvSpPr>
          <p:nvPr>
            <p:ph type="dt" sz="half" idx="10"/>
          </p:nvPr>
        </p:nvSpPr>
        <p:spPr/>
        <p:txBody>
          <a:bodyPr/>
          <a:lstStyle/>
          <a:p>
            <a:fld id="{ED6B0BDF-F4C0-41F9-9E4F-DF13D40EA9FA}" type="datetimeFigureOut">
              <a:rPr lang="en-AU" smtClean="0"/>
              <a:t>12/07/2022</a:t>
            </a:fld>
            <a:endParaRPr lang="en-AU"/>
          </a:p>
        </p:txBody>
      </p:sp>
      <p:sp>
        <p:nvSpPr>
          <p:cNvPr id="6" name="Footer Placeholder 5">
            <a:extLst>
              <a:ext uri="{FF2B5EF4-FFF2-40B4-BE49-F238E27FC236}">
                <a16:creationId xmlns:a16="http://schemas.microsoft.com/office/drawing/2014/main" id="{9FF4398B-B414-9F74-C265-8BF891BDE36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487706E-DB76-255E-4842-6C8FB2ADEBD8}"/>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3431099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87D3-9FEA-056E-CC8E-B1C51A40F3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11E9DE0-C19D-200D-69EE-92DB21999E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4300E42-B7F5-1B3D-0C49-F04D06D475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A42370-B100-AE1E-BB91-26A9E2D0FA91}"/>
              </a:ext>
            </a:extLst>
          </p:cNvPr>
          <p:cNvSpPr>
            <a:spLocks noGrp="1"/>
          </p:cNvSpPr>
          <p:nvPr>
            <p:ph type="dt" sz="half" idx="10"/>
          </p:nvPr>
        </p:nvSpPr>
        <p:spPr/>
        <p:txBody>
          <a:bodyPr/>
          <a:lstStyle/>
          <a:p>
            <a:fld id="{ED6B0BDF-F4C0-41F9-9E4F-DF13D40EA9FA}" type="datetimeFigureOut">
              <a:rPr lang="en-AU" smtClean="0"/>
              <a:t>12/07/2022</a:t>
            </a:fld>
            <a:endParaRPr lang="en-AU"/>
          </a:p>
        </p:txBody>
      </p:sp>
      <p:sp>
        <p:nvSpPr>
          <p:cNvPr id="6" name="Footer Placeholder 5">
            <a:extLst>
              <a:ext uri="{FF2B5EF4-FFF2-40B4-BE49-F238E27FC236}">
                <a16:creationId xmlns:a16="http://schemas.microsoft.com/office/drawing/2014/main" id="{6533E33A-886E-B5AD-703B-FC8E179AF41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4D18D94-89BB-4E53-77C8-EEC7FBB2E43E}"/>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3685623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5D660-99D4-04AA-D043-ABAA5837AA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A4D8B32-2CEC-994E-6CC9-521897910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BE2F7E1-4345-38C0-0C84-6FA65D05CB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B0BDF-F4C0-41F9-9E4F-DF13D40EA9FA}" type="datetimeFigureOut">
              <a:rPr lang="en-AU" smtClean="0"/>
              <a:t>12/07/2022</a:t>
            </a:fld>
            <a:endParaRPr lang="en-AU"/>
          </a:p>
        </p:txBody>
      </p:sp>
      <p:sp>
        <p:nvSpPr>
          <p:cNvPr id="5" name="Footer Placeholder 4">
            <a:extLst>
              <a:ext uri="{FF2B5EF4-FFF2-40B4-BE49-F238E27FC236}">
                <a16:creationId xmlns:a16="http://schemas.microsoft.com/office/drawing/2014/main" id="{8D6356C3-524E-D91B-3B65-A70851BD51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630ED44B-3503-84A5-032F-91BF94B478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FACB43-5E9C-4410-B8DE-1A5BC91EEF83}" type="slidenum">
              <a:rPr lang="en-AU" smtClean="0"/>
              <a:t>‹#›</a:t>
            </a:fld>
            <a:endParaRPr lang="en-AU"/>
          </a:p>
        </p:txBody>
      </p:sp>
    </p:spTree>
    <p:extLst>
      <p:ext uri="{BB962C8B-B14F-4D97-AF65-F5344CB8AC3E}">
        <p14:creationId xmlns:p14="http://schemas.microsoft.com/office/powerpoint/2010/main" val="4258515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allup.net/reptile-snake-pyth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newsweek.com/venomous-red-bellied-black-snake-under-bin-kids-pets-australia-queensland-156893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4animalmagnetism.com/2019/05/01/the-pros-and-cons-of-owning-a-pet-snak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goodfreephotos.com/animals/reptiles-and-amphibians/coiled-king-snake.jpg.ph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newsweek.com/australia-jamie-lind-catcher-snake-bite-mobile-zoo-ballarat-base-hospital-146295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llanspetcenter.com/how-to-identify-a-venomous-snak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goodfreephotos.com/animals/reptiles-and-amphibians/coiled-king-snake.jpg.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nake in the grass&#10;&#10;Description automatically generated with medium confidence">
            <a:extLst>
              <a:ext uri="{FF2B5EF4-FFF2-40B4-BE49-F238E27FC236}">
                <a16:creationId xmlns:a16="http://schemas.microsoft.com/office/drawing/2014/main" id="{B541B1A3-50B6-1FAF-3747-0EE3B0F99557}"/>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5C24B75-2900-F477-2D18-8614CA5FDD29}"/>
              </a:ext>
            </a:extLst>
          </p:cNvPr>
          <p:cNvSpPr>
            <a:spLocks noGrp="1"/>
          </p:cNvSpPr>
          <p:nvPr>
            <p:ph type="ctrTitle"/>
          </p:nvPr>
        </p:nvSpPr>
        <p:spPr>
          <a:xfrm>
            <a:off x="302827" y="175089"/>
            <a:ext cx="9599227" cy="1320798"/>
          </a:xfrm>
        </p:spPr>
        <p:txBody>
          <a:bodyPr>
            <a:normAutofit fontScale="90000"/>
          </a:bodyPr>
          <a:lstStyle/>
          <a:p>
            <a:pPr algn="l"/>
            <a:r>
              <a:rPr lang="en-US" sz="4800" dirty="0">
                <a:ln w="22225">
                  <a:solidFill>
                    <a:schemeClr val="tx1"/>
                  </a:solidFill>
                  <a:miter lim="800000"/>
                </a:ln>
                <a:noFill/>
              </a:rPr>
              <a:t>You Want Snakes?</a:t>
            </a:r>
            <a:br>
              <a:rPr lang="en-US" sz="4800" dirty="0">
                <a:ln w="22225">
                  <a:solidFill>
                    <a:schemeClr val="tx1"/>
                  </a:solidFill>
                  <a:miter lim="800000"/>
                </a:ln>
                <a:noFill/>
              </a:rPr>
            </a:br>
            <a:r>
              <a:rPr lang="en-US" sz="4800" dirty="0">
                <a:ln w="22225">
                  <a:solidFill>
                    <a:schemeClr val="tx1"/>
                  </a:solidFill>
                  <a:miter lim="800000"/>
                </a:ln>
                <a:noFill/>
              </a:rPr>
              <a:t>Because That’s How You Get Snakes.</a:t>
            </a:r>
            <a:endParaRPr lang="en-AU" sz="4800" dirty="0">
              <a:ln w="22225">
                <a:solidFill>
                  <a:schemeClr val="tx1"/>
                </a:solidFill>
                <a:miter lim="800000"/>
              </a:ln>
              <a:noFill/>
            </a:endParaRPr>
          </a:p>
        </p:txBody>
      </p:sp>
      <p:sp>
        <p:nvSpPr>
          <p:cNvPr id="3" name="Subtitle 2">
            <a:extLst>
              <a:ext uri="{FF2B5EF4-FFF2-40B4-BE49-F238E27FC236}">
                <a16:creationId xmlns:a16="http://schemas.microsoft.com/office/drawing/2014/main" id="{B81CC593-1B6D-E6A2-6A4A-138ECDA118DD}"/>
              </a:ext>
            </a:extLst>
          </p:cNvPr>
          <p:cNvSpPr>
            <a:spLocks noGrp="1"/>
          </p:cNvSpPr>
          <p:nvPr>
            <p:ph type="subTitle" idx="1"/>
          </p:nvPr>
        </p:nvSpPr>
        <p:spPr>
          <a:xfrm>
            <a:off x="68556" y="6114742"/>
            <a:ext cx="6367755" cy="568169"/>
          </a:xfrm>
        </p:spPr>
        <p:txBody>
          <a:bodyPr>
            <a:normAutofit/>
          </a:bodyPr>
          <a:lstStyle/>
          <a:p>
            <a:pPr algn="l"/>
            <a:r>
              <a:rPr lang="en-US" sz="3200" i="1" dirty="0">
                <a:latin typeface="Calibri Light" panose="020F0302020204030204" pitchFamily="34" charset="0"/>
                <a:cs typeface="Calibri Light" panose="020F0302020204030204" pitchFamily="34" charset="0"/>
              </a:rPr>
              <a:t>Terraform antipatterns in the wild</a:t>
            </a:r>
            <a:endParaRPr lang="en-AU" sz="3200" i="1" dirty="0">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9C7E5220-0B2B-2F83-2C8C-3E3BD5E8ED9F}"/>
              </a:ext>
            </a:extLst>
          </p:cNvPr>
          <p:cNvSpPr txBox="1"/>
          <p:nvPr/>
        </p:nvSpPr>
        <p:spPr>
          <a:xfrm>
            <a:off x="8824404" y="6214160"/>
            <a:ext cx="3175036" cy="369332"/>
          </a:xfrm>
          <a:prstGeom prst="rect">
            <a:avLst/>
          </a:prstGeom>
          <a:noFill/>
        </p:spPr>
        <p:txBody>
          <a:bodyPr wrap="none" rtlCol="0">
            <a:spAutoFit/>
          </a:bodyPr>
          <a:lstStyle/>
          <a:p>
            <a:r>
              <a:rPr lang="en-US" dirty="0"/>
              <a:t>Jason Brown – jasbro@jasbro.io</a:t>
            </a:r>
            <a:endParaRPr lang="en-AU" dirty="0"/>
          </a:p>
        </p:txBody>
      </p:sp>
    </p:spTree>
    <p:extLst>
      <p:ext uri="{BB962C8B-B14F-4D97-AF65-F5344CB8AC3E}">
        <p14:creationId xmlns:p14="http://schemas.microsoft.com/office/powerpoint/2010/main" val="191317433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nake&#10;&#10;Description automatically generated with medium confidence">
            <a:extLst>
              <a:ext uri="{FF2B5EF4-FFF2-40B4-BE49-F238E27FC236}">
                <a16:creationId xmlns:a16="http://schemas.microsoft.com/office/drawing/2014/main" id="{75AEE816-403D-C80F-BEEF-DB5A32CFAC3F}"/>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62346"/>
            <a:ext cx="12877915" cy="8048698"/>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1">
            <a:extLst>
              <a:ext uri="{FF2B5EF4-FFF2-40B4-BE49-F238E27FC236}">
                <a16:creationId xmlns:a16="http://schemas.microsoft.com/office/drawing/2014/main" id="{D1EA4732-A420-A264-2CA9-398C69B3D5B5}"/>
              </a:ext>
            </a:extLst>
          </p:cNvPr>
          <p:cNvSpPr txBox="1">
            <a:spLocks/>
          </p:cNvSpPr>
          <p:nvPr/>
        </p:nvSpPr>
        <p:spPr>
          <a:xfrm>
            <a:off x="-685914" y="0"/>
            <a:ext cx="12877914" cy="152150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800" dirty="0">
                <a:ln w="22225">
                  <a:solidFill>
                    <a:schemeClr val="tx1"/>
                  </a:solidFill>
                  <a:miter lim="800000"/>
                </a:ln>
                <a:solidFill>
                  <a:schemeClr val="bg1"/>
                </a:solidFill>
              </a:rPr>
              <a:t>ANTIPATTERN #5</a:t>
            </a:r>
            <a:endParaRPr lang="en-US" sz="4800" dirty="0">
              <a:ln w="22225">
                <a:solidFill>
                  <a:schemeClr val="tx1"/>
                </a:solidFill>
                <a:miter lim="800000"/>
              </a:ln>
              <a:solidFill>
                <a:schemeClr val="bg1"/>
              </a:solidFill>
              <a:latin typeface="Consolas" panose="020B0609020204030204" pitchFamily="49" charset="0"/>
              <a:cs typeface="Consolas" panose="020B0609020204030204" pitchFamily="49" charset="0"/>
            </a:endParaRPr>
          </a:p>
          <a:p>
            <a:pPr algn="r"/>
            <a:r>
              <a:rPr lang="en-AU" sz="3300" dirty="0">
                <a:solidFill>
                  <a:schemeClr val="bg1"/>
                </a:solidFill>
                <a:latin typeface="Consolas" panose="020B0609020204030204" pitchFamily="49" charset="0"/>
                <a:cs typeface="Consolas" panose="020B0609020204030204" pitchFamily="49" charset="0"/>
              </a:rPr>
              <a:t>&gt; terraform apply -target="s3_bucket.my_pet_resource"</a:t>
            </a:r>
            <a:endParaRPr lang="en-AU" sz="3300" dirty="0">
              <a:ln w="22225">
                <a:solidFill>
                  <a:schemeClr val="tx1"/>
                </a:solidFill>
                <a:miter lim="800000"/>
              </a:ln>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044269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reptile, snake, rock, outdoor&#10;&#10;Description automatically generated">
            <a:extLst>
              <a:ext uri="{FF2B5EF4-FFF2-40B4-BE49-F238E27FC236}">
                <a16:creationId xmlns:a16="http://schemas.microsoft.com/office/drawing/2014/main" id="{0D65E4F4-959F-4FE0-0AFA-6088F790D3B3}"/>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583391" cy="8294972"/>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1">
            <a:extLst>
              <a:ext uri="{FF2B5EF4-FFF2-40B4-BE49-F238E27FC236}">
                <a16:creationId xmlns:a16="http://schemas.microsoft.com/office/drawing/2014/main" id="{D1EA4732-A420-A264-2CA9-398C69B3D5B5}"/>
              </a:ext>
            </a:extLst>
          </p:cNvPr>
          <p:cNvSpPr txBox="1">
            <a:spLocks/>
          </p:cNvSpPr>
          <p:nvPr/>
        </p:nvSpPr>
        <p:spPr>
          <a:xfrm>
            <a:off x="302827" y="175089"/>
            <a:ext cx="9733088" cy="19085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n w="22225">
                  <a:solidFill>
                    <a:schemeClr val="tx1"/>
                  </a:solidFill>
                  <a:miter lim="800000"/>
                </a:ln>
                <a:solidFill>
                  <a:schemeClr val="bg1"/>
                </a:solidFill>
              </a:rPr>
              <a:t>ANTIPATTERN #6:</a:t>
            </a:r>
            <a:br>
              <a:rPr lang="en-US" sz="4800" dirty="0">
                <a:ln w="22225">
                  <a:solidFill>
                    <a:schemeClr val="tx1"/>
                  </a:solidFill>
                  <a:miter lim="800000"/>
                </a:ln>
                <a:solidFill>
                  <a:schemeClr val="bg1"/>
                </a:solidFill>
              </a:rPr>
            </a:br>
            <a:br>
              <a:rPr lang="en-US" sz="4800" dirty="0">
                <a:ln w="22225">
                  <a:solidFill>
                    <a:schemeClr val="tx1"/>
                  </a:solidFill>
                  <a:miter lim="800000"/>
                </a:ln>
                <a:solidFill>
                  <a:schemeClr val="bg1"/>
                </a:solidFill>
              </a:rPr>
            </a:br>
            <a:r>
              <a:rPr lang="en-US" sz="4800" dirty="0">
                <a:ln w="22225">
                  <a:solidFill>
                    <a:schemeClr val="tx1"/>
                  </a:solidFill>
                  <a:miter lim="800000"/>
                </a:ln>
                <a:solidFill>
                  <a:schemeClr val="bg1"/>
                </a:solidFill>
              </a:rPr>
              <a:t>Y U NO VERSION YOUR MODULES??</a:t>
            </a:r>
            <a:endParaRPr lang="en-AU" sz="4800" dirty="0">
              <a:ln w="22225">
                <a:solidFill>
                  <a:schemeClr val="tx1"/>
                </a:solidFill>
                <a:miter lim="800000"/>
              </a:ln>
              <a:solidFill>
                <a:schemeClr val="bg1"/>
              </a:solidFill>
            </a:endParaRPr>
          </a:p>
        </p:txBody>
      </p:sp>
    </p:spTree>
    <p:extLst>
      <p:ext uri="{BB962C8B-B14F-4D97-AF65-F5344CB8AC3E}">
        <p14:creationId xmlns:p14="http://schemas.microsoft.com/office/powerpoint/2010/main" val="17352341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C2BC-AB3F-D555-550A-AE3A72DA11C1}"/>
              </a:ext>
            </a:extLst>
          </p:cNvPr>
          <p:cNvSpPr>
            <a:spLocks noGrp="1"/>
          </p:cNvSpPr>
          <p:nvPr>
            <p:ph type="title"/>
          </p:nvPr>
        </p:nvSpPr>
        <p:spPr/>
        <p:txBody>
          <a:bodyPr/>
          <a:lstStyle/>
          <a:p>
            <a:endParaRPr lang="en-AU"/>
          </a:p>
        </p:txBody>
      </p:sp>
      <p:pic>
        <p:nvPicPr>
          <p:cNvPr id="5" name="Content Placeholder 4" descr="Text&#10;&#10;Description automatically generated">
            <a:extLst>
              <a:ext uri="{FF2B5EF4-FFF2-40B4-BE49-F238E27FC236}">
                <a16:creationId xmlns:a16="http://schemas.microsoft.com/office/drawing/2014/main" id="{E245E9A2-C691-97AE-E6A7-21D8984D75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7086"/>
            <a:ext cx="13115109" cy="6933547"/>
          </a:xfrm>
        </p:spPr>
      </p:pic>
    </p:spTree>
    <p:extLst>
      <p:ext uri="{BB962C8B-B14F-4D97-AF65-F5344CB8AC3E}">
        <p14:creationId xmlns:p14="http://schemas.microsoft.com/office/powerpoint/2010/main" val="428311016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FCF1-CE9F-84D0-1D0B-980F42ED70AB}"/>
              </a:ext>
            </a:extLst>
          </p:cNvPr>
          <p:cNvSpPr>
            <a:spLocks noGrp="1"/>
          </p:cNvSpPr>
          <p:nvPr>
            <p:ph type="title"/>
          </p:nvPr>
        </p:nvSpPr>
        <p:spPr/>
        <p:txBody>
          <a:bodyPr/>
          <a:lstStyle/>
          <a:p>
            <a:endParaRPr lang="en-AU"/>
          </a:p>
        </p:txBody>
      </p:sp>
      <p:pic>
        <p:nvPicPr>
          <p:cNvPr id="9" name="Content Placeholder 8" descr="Text&#10;&#10;Description automatically generated">
            <a:extLst>
              <a:ext uri="{FF2B5EF4-FFF2-40B4-BE49-F238E27FC236}">
                <a16:creationId xmlns:a16="http://schemas.microsoft.com/office/drawing/2014/main" id="{F757CB28-0682-F4AA-68C7-777ECA7B96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566469" cy="7811928"/>
          </a:xfrm>
        </p:spPr>
      </p:pic>
    </p:spTree>
    <p:extLst>
      <p:ext uri="{BB962C8B-B14F-4D97-AF65-F5344CB8AC3E}">
        <p14:creationId xmlns:p14="http://schemas.microsoft.com/office/powerpoint/2010/main" val="393602598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een lizard on a branch&#10;&#10;Description automatically generated with medium confidence">
            <a:extLst>
              <a:ext uri="{FF2B5EF4-FFF2-40B4-BE49-F238E27FC236}">
                <a16:creationId xmlns:a16="http://schemas.microsoft.com/office/drawing/2014/main" id="{081003E9-AEC6-649A-CB10-46A43AB591F7}"/>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6255" y="-103910"/>
            <a:ext cx="13568486" cy="8104909"/>
          </a:xfrm>
        </p:spPr>
      </p:pic>
      <p:sp>
        <p:nvSpPr>
          <p:cNvPr id="6" name="Title 1">
            <a:extLst>
              <a:ext uri="{FF2B5EF4-FFF2-40B4-BE49-F238E27FC236}">
                <a16:creationId xmlns:a16="http://schemas.microsoft.com/office/drawing/2014/main" id="{D1EA4732-A420-A264-2CA9-398C69B3D5B5}"/>
              </a:ext>
            </a:extLst>
          </p:cNvPr>
          <p:cNvSpPr txBox="1">
            <a:spLocks/>
          </p:cNvSpPr>
          <p:nvPr/>
        </p:nvSpPr>
        <p:spPr>
          <a:xfrm>
            <a:off x="302827" y="175088"/>
            <a:ext cx="10160307" cy="33700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n w="22225">
                  <a:solidFill>
                    <a:schemeClr val="tx1"/>
                  </a:solidFill>
                  <a:miter lim="800000"/>
                </a:ln>
                <a:solidFill>
                  <a:schemeClr val="bg1"/>
                </a:solidFill>
              </a:rPr>
              <a:t>DISCUSSION TIME:</a:t>
            </a:r>
            <a:br>
              <a:rPr lang="en-US" sz="5400" dirty="0">
                <a:ln w="22225">
                  <a:solidFill>
                    <a:schemeClr val="tx1"/>
                  </a:solidFill>
                  <a:miter lim="800000"/>
                </a:ln>
                <a:solidFill>
                  <a:schemeClr val="bg1"/>
                </a:solidFill>
              </a:rPr>
            </a:br>
            <a:br>
              <a:rPr lang="en-US" sz="5400" dirty="0">
                <a:ln w="22225">
                  <a:solidFill>
                    <a:schemeClr val="tx1"/>
                  </a:solidFill>
                  <a:miter lim="800000"/>
                </a:ln>
                <a:solidFill>
                  <a:schemeClr val="bg1"/>
                </a:solidFill>
              </a:rPr>
            </a:br>
            <a:r>
              <a:rPr lang="en-US" sz="5400" dirty="0">
                <a:ln w="22225">
                  <a:solidFill>
                    <a:schemeClr val="tx1"/>
                  </a:solidFill>
                  <a:miter lim="800000"/>
                </a:ln>
                <a:solidFill>
                  <a:schemeClr val="bg1"/>
                </a:solidFill>
              </a:rPr>
              <a:t>WHAT HAVE YOU SEEN </a:t>
            </a:r>
          </a:p>
          <a:p>
            <a:r>
              <a:rPr lang="en-US" sz="5400" dirty="0">
                <a:ln w="22225">
                  <a:solidFill>
                    <a:schemeClr val="tx1"/>
                  </a:solidFill>
                  <a:miter lim="800000"/>
                </a:ln>
                <a:solidFill>
                  <a:schemeClr val="bg1"/>
                </a:solidFill>
              </a:rPr>
              <a:t>THAT DRIVES YOU MAD?</a:t>
            </a:r>
            <a:endParaRPr lang="en-AU" sz="5400" dirty="0">
              <a:ln w="22225">
                <a:solidFill>
                  <a:schemeClr val="tx1"/>
                </a:solidFill>
                <a:miter lim="800000"/>
              </a:ln>
              <a:solidFill>
                <a:schemeClr val="bg1"/>
              </a:solidFill>
            </a:endParaRPr>
          </a:p>
        </p:txBody>
      </p:sp>
    </p:spTree>
    <p:extLst>
      <p:ext uri="{BB962C8B-B14F-4D97-AF65-F5344CB8AC3E}">
        <p14:creationId xmlns:p14="http://schemas.microsoft.com/office/powerpoint/2010/main" val="256160784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B9438-3497-BD12-8B01-D6B63A232D37}"/>
              </a:ext>
            </a:extLst>
          </p:cNvPr>
          <p:cNvSpPr>
            <a:spLocks noGrp="1"/>
          </p:cNvSpPr>
          <p:nvPr>
            <p:ph type="title"/>
          </p:nvPr>
        </p:nvSpPr>
        <p:spPr/>
        <p:txBody>
          <a:bodyPr/>
          <a:lstStyle/>
          <a:p>
            <a:endParaRPr lang="en-AU"/>
          </a:p>
        </p:txBody>
      </p:sp>
      <p:pic>
        <p:nvPicPr>
          <p:cNvPr id="5" name="Content Placeholder 4" descr="Green snake on branch">
            <a:extLst>
              <a:ext uri="{FF2B5EF4-FFF2-40B4-BE49-F238E27FC236}">
                <a16:creationId xmlns:a16="http://schemas.microsoft.com/office/drawing/2014/main" id="{EADED429-56CE-5A05-A9A4-933660968B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96" y="-78127"/>
            <a:ext cx="12847216" cy="8564811"/>
          </a:xfrm>
        </p:spPr>
      </p:pic>
      <p:sp>
        <p:nvSpPr>
          <p:cNvPr id="6" name="TextBox 5">
            <a:extLst>
              <a:ext uri="{FF2B5EF4-FFF2-40B4-BE49-F238E27FC236}">
                <a16:creationId xmlns:a16="http://schemas.microsoft.com/office/drawing/2014/main" id="{2463D3C3-E0F1-BEB3-D3B6-ED3A3AA38979}"/>
              </a:ext>
            </a:extLst>
          </p:cNvPr>
          <p:cNvSpPr txBox="1"/>
          <p:nvPr/>
        </p:nvSpPr>
        <p:spPr>
          <a:xfrm>
            <a:off x="5550502" y="224852"/>
            <a:ext cx="6580840" cy="7232749"/>
          </a:xfrm>
          <a:prstGeom prst="rect">
            <a:avLst/>
          </a:prstGeom>
          <a:noFill/>
        </p:spPr>
        <p:txBody>
          <a:bodyPr wrap="none" rtlCol="0">
            <a:spAutoFit/>
          </a:bodyPr>
          <a:lstStyle/>
          <a:p>
            <a:r>
              <a:rPr lang="en-US" sz="3600" dirty="0">
                <a:solidFill>
                  <a:schemeClr val="bg1"/>
                </a:solidFill>
                <a:latin typeface="+mj-lt"/>
              </a:rPr>
              <a:t>ME:</a:t>
            </a:r>
          </a:p>
          <a:p>
            <a:r>
              <a:rPr lang="en-US" sz="3600" dirty="0">
                <a:solidFill>
                  <a:schemeClr val="bg1"/>
                </a:solidFill>
                <a:latin typeface="+mj-lt"/>
              </a:rPr>
              <a:t>Jason Brown</a:t>
            </a:r>
          </a:p>
          <a:p>
            <a:r>
              <a:rPr lang="en-US" sz="3600" dirty="0">
                <a:solidFill>
                  <a:schemeClr val="bg1"/>
                </a:solidFill>
                <a:latin typeface="+mj-lt"/>
              </a:rPr>
              <a:t>Head of Infrastructure </a:t>
            </a:r>
            <a:r>
              <a:rPr lang="en-US" sz="3600" i="1" dirty="0">
                <a:solidFill>
                  <a:schemeClr val="bg1"/>
                </a:solidFill>
                <a:latin typeface="+mj-lt"/>
              </a:rPr>
              <a:t>(incoming)</a:t>
            </a:r>
            <a:r>
              <a:rPr lang="en-US" sz="3600" dirty="0">
                <a:solidFill>
                  <a:schemeClr val="bg1"/>
                </a:solidFill>
                <a:latin typeface="+mj-lt"/>
              </a:rPr>
              <a:t>, </a:t>
            </a:r>
          </a:p>
          <a:p>
            <a:r>
              <a:rPr lang="en-US" sz="3600" dirty="0" err="1">
                <a:solidFill>
                  <a:schemeClr val="bg1"/>
                </a:solidFill>
                <a:latin typeface="+mj-lt"/>
              </a:rPr>
              <a:t>GoodHuman</a:t>
            </a:r>
            <a:endParaRPr lang="en-US" sz="3600" dirty="0">
              <a:solidFill>
                <a:schemeClr val="bg1"/>
              </a:solidFill>
              <a:latin typeface="+mj-lt"/>
            </a:endParaRPr>
          </a:p>
          <a:p>
            <a:endParaRPr lang="en-US" sz="3600" dirty="0">
              <a:solidFill>
                <a:schemeClr val="bg1"/>
              </a:solidFill>
              <a:latin typeface="+mj-lt"/>
            </a:endParaRPr>
          </a:p>
          <a:p>
            <a:r>
              <a:rPr lang="en-US" sz="3600" dirty="0">
                <a:solidFill>
                  <a:schemeClr val="bg1"/>
                </a:solidFill>
                <a:latin typeface="+mj-lt"/>
              </a:rPr>
              <a:t>In DevOps since 2013ish</a:t>
            </a:r>
          </a:p>
          <a:p>
            <a:r>
              <a:rPr lang="en-US" sz="3600" dirty="0">
                <a:solidFill>
                  <a:schemeClr val="bg1"/>
                </a:solidFill>
                <a:latin typeface="+mj-lt"/>
              </a:rPr>
              <a:t>@cloudyopspoet on Twitter</a:t>
            </a:r>
          </a:p>
          <a:p>
            <a:endParaRPr lang="en-US" sz="3600" dirty="0">
              <a:solidFill>
                <a:schemeClr val="bg1"/>
              </a:solidFill>
              <a:latin typeface="+mj-lt"/>
            </a:endParaRPr>
          </a:p>
          <a:p>
            <a:r>
              <a:rPr lang="en-US" sz="2800" dirty="0">
                <a:solidFill>
                  <a:schemeClr val="bg1"/>
                </a:solidFill>
                <a:latin typeface="+mj-lt"/>
              </a:rPr>
              <a:t>Formerly of</a:t>
            </a:r>
            <a:r>
              <a:rPr lang="en-US" sz="3600" dirty="0">
                <a:solidFill>
                  <a:schemeClr val="bg1"/>
                </a:solidFill>
                <a:latin typeface="+mj-lt"/>
              </a:rPr>
              <a:t>:</a:t>
            </a:r>
            <a:br>
              <a:rPr lang="en-US" sz="3600" dirty="0">
                <a:solidFill>
                  <a:schemeClr val="bg1"/>
                </a:solidFill>
                <a:latin typeface="+mj-lt"/>
              </a:rPr>
            </a:br>
            <a:r>
              <a:rPr lang="en-US" sz="1600" i="1" dirty="0">
                <a:solidFill>
                  <a:schemeClr val="bg1"/>
                </a:solidFill>
                <a:latin typeface="+mj-lt"/>
              </a:rPr>
              <a:t>Microsoft, Octopus Deploy, Domain Group, Bunnings, </a:t>
            </a:r>
            <a:r>
              <a:rPr lang="en-US" sz="1600" i="1" dirty="0" err="1">
                <a:solidFill>
                  <a:schemeClr val="bg1"/>
                </a:solidFill>
                <a:latin typeface="+mj-lt"/>
              </a:rPr>
              <a:t>Ento</a:t>
            </a:r>
            <a:r>
              <a:rPr lang="en-US" sz="1600" i="1" dirty="0">
                <a:solidFill>
                  <a:schemeClr val="bg1"/>
                </a:solidFill>
                <a:latin typeface="+mj-lt"/>
              </a:rPr>
              <a:t>, </a:t>
            </a:r>
            <a:br>
              <a:rPr lang="en-US" sz="1600" i="1" dirty="0">
                <a:solidFill>
                  <a:schemeClr val="bg1"/>
                </a:solidFill>
                <a:latin typeface="+mj-lt"/>
              </a:rPr>
            </a:br>
            <a:r>
              <a:rPr lang="en-US" sz="1600" i="1" dirty="0" err="1">
                <a:solidFill>
                  <a:schemeClr val="bg1"/>
                </a:solidFill>
                <a:latin typeface="+mj-lt"/>
              </a:rPr>
              <a:t>WithYouWithMe</a:t>
            </a:r>
            <a:r>
              <a:rPr lang="en-US" sz="1600" i="1" dirty="0">
                <a:solidFill>
                  <a:schemeClr val="bg1"/>
                </a:solidFill>
                <a:latin typeface="+mj-lt"/>
              </a:rPr>
              <a:t>, Fujitsu, Dimension Data… blah blah blah</a:t>
            </a:r>
          </a:p>
          <a:p>
            <a:endParaRPr lang="en-US" sz="3600" dirty="0">
              <a:solidFill>
                <a:schemeClr val="bg1"/>
              </a:solidFill>
              <a:latin typeface="+mj-lt"/>
            </a:endParaRPr>
          </a:p>
          <a:p>
            <a:endParaRPr lang="en-US" sz="3600" dirty="0">
              <a:solidFill>
                <a:schemeClr val="bg1"/>
              </a:solidFill>
              <a:latin typeface="+mj-lt"/>
            </a:endParaRPr>
          </a:p>
          <a:p>
            <a:endParaRPr lang="en-AU" sz="3600" dirty="0">
              <a:solidFill>
                <a:schemeClr val="bg1"/>
              </a:solidFill>
              <a:latin typeface="+mj-lt"/>
            </a:endParaRPr>
          </a:p>
        </p:txBody>
      </p:sp>
    </p:spTree>
    <p:extLst>
      <p:ext uri="{BB962C8B-B14F-4D97-AF65-F5344CB8AC3E}">
        <p14:creationId xmlns:p14="http://schemas.microsoft.com/office/powerpoint/2010/main" val="1212655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B9438-3497-BD12-8B01-D6B63A232D37}"/>
              </a:ext>
            </a:extLst>
          </p:cNvPr>
          <p:cNvSpPr>
            <a:spLocks noGrp="1"/>
          </p:cNvSpPr>
          <p:nvPr>
            <p:ph type="title"/>
          </p:nvPr>
        </p:nvSpPr>
        <p:spPr/>
        <p:txBody>
          <a:bodyPr/>
          <a:lstStyle/>
          <a:p>
            <a:endParaRPr lang="en-AU"/>
          </a:p>
        </p:txBody>
      </p:sp>
      <p:pic>
        <p:nvPicPr>
          <p:cNvPr id="5" name="Content Placeholder 4" descr="Green snake on branch">
            <a:extLst>
              <a:ext uri="{FF2B5EF4-FFF2-40B4-BE49-F238E27FC236}">
                <a16:creationId xmlns:a16="http://schemas.microsoft.com/office/drawing/2014/main" id="{EADED429-56CE-5A05-A9A4-933660968B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96" y="-78127"/>
            <a:ext cx="12847216" cy="8564811"/>
          </a:xfrm>
        </p:spPr>
      </p:pic>
      <p:sp>
        <p:nvSpPr>
          <p:cNvPr id="4" name="TextBox 3">
            <a:extLst>
              <a:ext uri="{FF2B5EF4-FFF2-40B4-BE49-F238E27FC236}">
                <a16:creationId xmlns:a16="http://schemas.microsoft.com/office/drawing/2014/main" id="{6A19A994-BCD8-F2A0-2569-626853F5FF66}"/>
              </a:ext>
            </a:extLst>
          </p:cNvPr>
          <p:cNvSpPr txBox="1"/>
          <p:nvPr/>
        </p:nvSpPr>
        <p:spPr>
          <a:xfrm>
            <a:off x="5550501" y="224852"/>
            <a:ext cx="6816383" cy="7294305"/>
          </a:xfrm>
          <a:prstGeom prst="rect">
            <a:avLst/>
          </a:prstGeom>
          <a:noFill/>
        </p:spPr>
        <p:txBody>
          <a:bodyPr wrap="square" rtlCol="0">
            <a:spAutoFit/>
          </a:bodyPr>
          <a:lstStyle/>
          <a:p>
            <a:r>
              <a:rPr lang="en-US" sz="3600" dirty="0">
                <a:solidFill>
                  <a:schemeClr val="bg1"/>
                </a:solidFill>
                <a:latin typeface="+mj-lt"/>
              </a:rPr>
              <a:t>THIS TALK:</a:t>
            </a:r>
          </a:p>
          <a:p>
            <a:r>
              <a:rPr lang="en-US" sz="3600" dirty="0">
                <a:solidFill>
                  <a:schemeClr val="bg1"/>
                </a:solidFill>
                <a:latin typeface="+mj-lt"/>
              </a:rPr>
              <a:t>0.0.1 Public beta</a:t>
            </a:r>
          </a:p>
          <a:p>
            <a:r>
              <a:rPr lang="en-US" sz="3600" i="1" dirty="0">
                <a:solidFill>
                  <a:schemeClr val="bg1"/>
                </a:solidFill>
                <a:latin typeface="+mj-lt"/>
              </a:rPr>
              <a:t>Mostly</a:t>
            </a:r>
            <a:r>
              <a:rPr lang="en-US" sz="3600" dirty="0">
                <a:solidFill>
                  <a:schemeClr val="bg1"/>
                </a:solidFill>
                <a:latin typeface="+mj-lt"/>
              </a:rPr>
              <a:t> my stupid opinions</a:t>
            </a:r>
          </a:p>
          <a:p>
            <a:r>
              <a:rPr lang="en-US" sz="3600" dirty="0">
                <a:solidFill>
                  <a:schemeClr val="bg1"/>
                </a:solidFill>
                <a:latin typeface="+mj-lt"/>
              </a:rPr>
              <a:t>A discussion piece</a:t>
            </a:r>
          </a:p>
          <a:p>
            <a:r>
              <a:rPr lang="en-US" sz="3600" dirty="0">
                <a:solidFill>
                  <a:schemeClr val="bg1"/>
                </a:solidFill>
                <a:latin typeface="+mj-lt"/>
              </a:rPr>
              <a:t>Will probably change every time I deliver it</a:t>
            </a:r>
          </a:p>
          <a:p>
            <a:endParaRPr lang="en-US" sz="3600" dirty="0">
              <a:solidFill>
                <a:schemeClr val="bg1"/>
              </a:solidFill>
              <a:latin typeface="+mj-lt"/>
            </a:endParaRPr>
          </a:p>
          <a:p>
            <a:r>
              <a:rPr lang="en-US" sz="3600" i="1" dirty="0">
                <a:solidFill>
                  <a:schemeClr val="bg1"/>
                </a:solidFill>
                <a:latin typeface="+mj-lt"/>
              </a:rPr>
              <a:t>All these antipatterns and code smells come from real workplaces</a:t>
            </a:r>
          </a:p>
          <a:p>
            <a:endParaRPr lang="en-US" sz="3600" dirty="0">
              <a:solidFill>
                <a:schemeClr val="bg1"/>
              </a:solidFill>
              <a:latin typeface="+mj-lt"/>
            </a:endParaRPr>
          </a:p>
          <a:p>
            <a:r>
              <a:rPr lang="en-US" sz="3600" i="1" dirty="0">
                <a:solidFill>
                  <a:schemeClr val="bg1"/>
                </a:solidFill>
                <a:latin typeface="+mj-lt"/>
              </a:rPr>
              <a:t>No I will not identify those workplaces by name…</a:t>
            </a:r>
          </a:p>
          <a:p>
            <a:endParaRPr lang="en-AU" sz="3600" dirty="0">
              <a:solidFill>
                <a:schemeClr val="bg1"/>
              </a:solidFill>
              <a:latin typeface="+mj-lt"/>
            </a:endParaRPr>
          </a:p>
        </p:txBody>
      </p:sp>
    </p:spTree>
    <p:extLst>
      <p:ext uri="{BB962C8B-B14F-4D97-AF65-F5344CB8AC3E}">
        <p14:creationId xmlns:p14="http://schemas.microsoft.com/office/powerpoint/2010/main" val="356012001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nake in the grass&#10;&#10;Description automatically generated with medium confidence">
            <a:extLst>
              <a:ext uri="{FF2B5EF4-FFF2-40B4-BE49-F238E27FC236}">
                <a16:creationId xmlns:a16="http://schemas.microsoft.com/office/drawing/2014/main" id="{D8E4B4C8-3AC7-E1BC-731D-A0BFDB00EFD1}"/>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103" b="8686"/>
          <a:stretch/>
        </p:blipFill>
        <p:spPr>
          <a:xfrm>
            <a:off x="20" y="1282"/>
            <a:ext cx="12191980" cy="6856718"/>
          </a:xfrm>
          <a:prstGeom prst="rect">
            <a:avLst/>
          </a:prstGeom>
        </p:spPr>
      </p:pic>
      <p:sp>
        <p:nvSpPr>
          <p:cNvPr id="6" name="Title 1">
            <a:extLst>
              <a:ext uri="{FF2B5EF4-FFF2-40B4-BE49-F238E27FC236}">
                <a16:creationId xmlns:a16="http://schemas.microsoft.com/office/drawing/2014/main" id="{D1EA4732-A420-A264-2CA9-398C69B3D5B5}"/>
              </a:ext>
            </a:extLst>
          </p:cNvPr>
          <p:cNvSpPr txBox="1">
            <a:spLocks/>
          </p:cNvSpPr>
          <p:nvPr/>
        </p:nvSpPr>
        <p:spPr>
          <a:xfrm>
            <a:off x="362788" y="429922"/>
            <a:ext cx="9599227" cy="14591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n w="22225">
                  <a:solidFill>
                    <a:schemeClr val="tx1"/>
                  </a:solidFill>
                  <a:miter lim="800000"/>
                </a:ln>
                <a:solidFill>
                  <a:schemeClr val="bg1"/>
                </a:solidFill>
              </a:rPr>
              <a:t>ANTIPATTERN #1:</a:t>
            </a:r>
            <a:br>
              <a:rPr lang="en-US" sz="4800" b="1" dirty="0">
                <a:ln w="22225">
                  <a:solidFill>
                    <a:schemeClr val="tx1"/>
                  </a:solidFill>
                  <a:miter lim="800000"/>
                </a:ln>
                <a:solidFill>
                  <a:schemeClr val="bg1"/>
                </a:solidFill>
              </a:rPr>
            </a:br>
            <a:br>
              <a:rPr lang="en-US" sz="4800" b="1" dirty="0">
                <a:ln w="22225">
                  <a:solidFill>
                    <a:schemeClr val="tx1"/>
                  </a:solidFill>
                  <a:miter lim="800000"/>
                </a:ln>
                <a:solidFill>
                  <a:schemeClr val="bg1"/>
                </a:solidFill>
              </a:rPr>
            </a:br>
            <a:r>
              <a:rPr lang="en-US" sz="4800" b="1" dirty="0">
                <a:ln w="22225">
                  <a:solidFill>
                    <a:schemeClr val="tx1"/>
                  </a:solidFill>
                  <a:miter lim="800000"/>
                </a:ln>
                <a:solidFill>
                  <a:schemeClr val="bg1"/>
                </a:solidFill>
              </a:rPr>
              <a:t>FIRE AND FORGET</a:t>
            </a:r>
            <a:endParaRPr lang="en-AU" sz="4800" b="1" dirty="0">
              <a:ln w="22225">
                <a:solidFill>
                  <a:schemeClr val="tx1"/>
                </a:solidFill>
                <a:miter lim="800000"/>
              </a:ln>
              <a:solidFill>
                <a:schemeClr val="bg1"/>
              </a:solidFill>
            </a:endParaRPr>
          </a:p>
        </p:txBody>
      </p:sp>
    </p:spTree>
    <p:extLst>
      <p:ext uri="{BB962C8B-B14F-4D97-AF65-F5344CB8AC3E}">
        <p14:creationId xmlns:p14="http://schemas.microsoft.com/office/powerpoint/2010/main" val="179227273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nake on grass&#10;&#10;Description automatically generated with low confidence">
            <a:extLst>
              <a:ext uri="{FF2B5EF4-FFF2-40B4-BE49-F238E27FC236}">
                <a16:creationId xmlns:a16="http://schemas.microsoft.com/office/drawing/2014/main" id="{738589FF-CE41-A5FA-04FA-CCE7E12AC9E1}"/>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7412737"/>
          </a:xfrm>
        </p:spPr>
      </p:pic>
      <p:sp>
        <p:nvSpPr>
          <p:cNvPr id="6" name="Title 1">
            <a:extLst>
              <a:ext uri="{FF2B5EF4-FFF2-40B4-BE49-F238E27FC236}">
                <a16:creationId xmlns:a16="http://schemas.microsoft.com/office/drawing/2014/main" id="{D1EA4732-A420-A264-2CA9-398C69B3D5B5}"/>
              </a:ext>
            </a:extLst>
          </p:cNvPr>
          <p:cNvSpPr txBox="1">
            <a:spLocks/>
          </p:cNvSpPr>
          <p:nvPr/>
        </p:nvSpPr>
        <p:spPr>
          <a:xfrm>
            <a:off x="302827" y="175089"/>
            <a:ext cx="9599227" cy="29006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n w="22225">
                  <a:solidFill>
                    <a:schemeClr val="tx1"/>
                  </a:solidFill>
                  <a:miter lim="800000"/>
                </a:ln>
                <a:solidFill>
                  <a:schemeClr val="bg1"/>
                </a:solidFill>
              </a:rPr>
              <a:t>ANTIPATTERN #2:</a:t>
            </a:r>
            <a:br>
              <a:rPr lang="en-US" sz="4800" dirty="0">
                <a:ln w="22225">
                  <a:solidFill>
                    <a:schemeClr val="tx1"/>
                  </a:solidFill>
                  <a:miter lim="800000"/>
                </a:ln>
                <a:solidFill>
                  <a:schemeClr val="bg1"/>
                </a:solidFill>
              </a:rPr>
            </a:br>
            <a:br>
              <a:rPr lang="en-US" sz="4800" dirty="0">
                <a:ln w="22225">
                  <a:solidFill>
                    <a:schemeClr val="tx1"/>
                  </a:solidFill>
                  <a:miter lim="800000"/>
                </a:ln>
                <a:solidFill>
                  <a:schemeClr val="bg1"/>
                </a:solidFill>
              </a:rPr>
            </a:br>
            <a:r>
              <a:rPr lang="en-US" sz="4800" dirty="0">
                <a:ln w="22225">
                  <a:solidFill>
                    <a:schemeClr val="tx1"/>
                  </a:solidFill>
                  <a:miter lim="800000"/>
                </a:ln>
                <a:solidFill>
                  <a:schemeClr val="bg1"/>
                </a:solidFill>
              </a:rPr>
              <a:t>RUNNING TERRAFORM </a:t>
            </a:r>
          </a:p>
          <a:p>
            <a:r>
              <a:rPr lang="en-US" sz="4800" dirty="0">
                <a:ln w="22225">
                  <a:solidFill>
                    <a:schemeClr val="tx1"/>
                  </a:solidFill>
                  <a:miter lim="800000"/>
                </a:ln>
                <a:solidFill>
                  <a:schemeClr val="bg1"/>
                </a:solidFill>
              </a:rPr>
              <a:t>ON YOUR LAPTOP</a:t>
            </a:r>
            <a:endParaRPr lang="en-AU" sz="4800" dirty="0">
              <a:ln w="22225">
                <a:solidFill>
                  <a:schemeClr val="tx1"/>
                </a:solidFill>
                <a:miter lim="800000"/>
              </a:ln>
              <a:solidFill>
                <a:schemeClr val="bg1"/>
              </a:solidFill>
            </a:endParaRPr>
          </a:p>
        </p:txBody>
      </p:sp>
    </p:spTree>
    <p:extLst>
      <p:ext uri="{BB962C8B-B14F-4D97-AF65-F5344CB8AC3E}">
        <p14:creationId xmlns:p14="http://schemas.microsoft.com/office/powerpoint/2010/main" val="312898518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F83B7-D3DE-2CFB-C10F-20D158E8832E}"/>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C960525A-DB94-E91C-540E-051163763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31173"/>
            <a:ext cx="12385964" cy="8155398"/>
          </a:xfrm>
        </p:spPr>
      </p:pic>
    </p:spTree>
    <p:extLst>
      <p:ext uri="{BB962C8B-B14F-4D97-AF65-F5344CB8AC3E}">
        <p14:creationId xmlns:p14="http://schemas.microsoft.com/office/powerpoint/2010/main" val="248357540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BA86-8F02-8669-B0A3-67B7E40ECDED}"/>
              </a:ext>
            </a:extLst>
          </p:cNvPr>
          <p:cNvSpPr>
            <a:spLocks noGrp="1"/>
          </p:cNvSpPr>
          <p:nvPr>
            <p:ph type="title"/>
          </p:nvPr>
        </p:nvSpPr>
        <p:spPr/>
        <p:txBody>
          <a:bodyPr/>
          <a:lstStyle/>
          <a:p>
            <a:endParaRPr lang="en-AU"/>
          </a:p>
        </p:txBody>
      </p:sp>
      <p:pic>
        <p:nvPicPr>
          <p:cNvPr id="5" name="Content Placeholder 4" descr="Graphical user interface, application&#10;&#10;Description automatically generated">
            <a:extLst>
              <a:ext uri="{FF2B5EF4-FFF2-40B4-BE49-F238E27FC236}">
                <a16:creationId xmlns:a16="http://schemas.microsoft.com/office/drawing/2014/main" id="{9B14D111-E0B3-8601-5B8A-616029012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3088227" cy="6949440"/>
          </a:xfrm>
        </p:spPr>
      </p:pic>
    </p:spTree>
    <p:extLst>
      <p:ext uri="{BB962C8B-B14F-4D97-AF65-F5344CB8AC3E}">
        <p14:creationId xmlns:p14="http://schemas.microsoft.com/office/powerpoint/2010/main" val="111109506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reptile, tree, outdoor, snake&#10;&#10;Description automatically generated">
            <a:extLst>
              <a:ext uri="{FF2B5EF4-FFF2-40B4-BE49-F238E27FC236}">
                <a16:creationId xmlns:a16="http://schemas.microsoft.com/office/drawing/2014/main" id="{B559FCC0-E436-AB52-E2A2-41A611ED28F3}"/>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
            <a:ext cx="12192000" cy="8120063"/>
          </a:xfrm>
        </p:spPr>
      </p:pic>
      <p:sp>
        <p:nvSpPr>
          <p:cNvPr id="6" name="Title 1">
            <a:extLst>
              <a:ext uri="{FF2B5EF4-FFF2-40B4-BE49-F238E27FC236}">
                <a16:creationId xmlns:a16="http://schemas.microsoft.com/office/drawing/2014/main" id="{D1EA4732-A420-A264-2CA9-398C69B3D5B5}"/>
              </a:ext>
            </a:extLst>
          </p:cNvPr>
          <p:cNvSpPr txBox="1">
            <a:spLocks/>
          </p:cNvSpPr>
          <p:nvPr/>
        </p:nvSpPr>
        <p:spPr>
          <a:xfrm>
            <a:off x="302827" y="175089"/>
            <a:ext cx="9599227" cy="29006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n w="22225">
                  <a:solidFill>
                    <a:schemeClr val="tx1"/>
                  </a:solidFill>
                  <a:miter lim="800000"/>
                </a:ln>
                <a:solidFill>
                  <a:schemeClr val="bg1"/>
                </a:solidFill>
              </a:rPr>
              <a:t>ANTIPATTERN #3:</a:t>
            </a:r>
            <a:br>
              <a:rPr lang="en-US" sz="4800" dirty="0">
                <a:ln w="22225">
                  <a:solidFill>
                    <a:schemeClr val="tx1"/>
                  </a:solidFill>
                  <a:miter lim="800000"/>
                </a:ln>
                <a:solidFill>
                  <a:schemeClr val="bg1"/>
                </a:solidFill>
              </a:rPr>
            </a:br>
            <a:br>
              <a:rPr lang="en-US" sz="4800" dirty="0">
                <a:ln w="22225">
                  <a:solidFill>
                    <a:schemeClr val="tx1"/>
                  </a:solidFill>
                  <a:miter lim="800000"/>
                </a:ln>
                <a:solidFill>
                  <a:schemeClr val="bg1"/>
                </a:solidFill>
              </a:rPr>
            </a:br>
            <a:r>
              <a:rPr lang="en-US" sz="4800" dirty="0">
                <a:ln w="22225">
                  <a:solidFill>
                    <a:schemeClr val="tx1"/>
                  </a:solidFill>
                  <a:miter lim="800000"/>
                </a:ln>
                <a:solidFill>
                  <a:schemeClr val="bg1"/>
                </a:solidFill>
              </a:rPr>
              <a:t>MODULES THAT </a:t>
            </a:r>
          </a:p>
          <a:p>
            <a:r>
              <a:rPr lang="en-US" sz="4800" dirty="0">
                <a:ln w="22225">
                  <a:solidFill>
                    <a:schemeClr val="tx1"/>
                  </a:solidFill>
                  <a:miter lim="800000"/>
                </a:ln>
                <a:solidFill>
                  <a:schemeClr val="bg1"/>
                </a:solidFill>
              </a:rPr>
              <a:t>AREN’T REUSABLE</a:t>
            </a:r>
            <a:endParaRPr lang="en-AU" sz="4800" dirty="0">
              <a:ln w="22225">
                <a:solidFill>
                  <a:schemeClr val="tx1"/>
                </a:solidFill>
                <a:miter lim="800000"/>
              </a:ln>
              <a:solidFill>
                <a:schemeClr val="bg1"/>
              </a:solidFill>
            </a:endParaRPr>
          </a:p>
        </p:txBody>
      </p:sp>
    </p:spTree>
    <p:extLst>
      <p:ext uri="{BB962C8B-B14F-4D97-AF65-F5344CB8AC3E}">
        <p14:creationId xmlns:p14="http://schemas.microsoft.com/office/powerpoint/2010/main" val="27345373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nake in the grass&#10;&#10;Description automatically generated with medium confidence">
            <a:extLst>
              <a:ext uri="{FF2B5EF4-FFF2-40B4-BE49-F238E27FC236}">
                <a16:creationId xmlns:a16="http://schemas.microsoft.com/office/drawing/2014/main" id="{D8E4B4C8-3AC7-E1BC-731D-A0BFDB00EFD1}"/>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103" b="8686"/>
          <a:stretch/>
        </p:blipFill>
        <p:spPr>
          <a:xfrm>
            <a:off x="20" y="1282"/>
            <a:ext cx="12191980" cy="6856718"/>
          </a:xfrm>
          <a:prstGeom prst="rect">
            <a:avLst/>
          </a:prstGeom>
        </p:spPr>
      </p:pic>
      <p:sp>
        <p:nvSpPr>
          <p:cNvPr id="6" name="Title 1">
            <a:extLst>
              <a:ext uri="{FF2B5EF4-FFF2-40B4-BE49-F238E27FC236}">
                <a16:creationId xmlns:a16="http://schemas.microsoft.com/office/drawing/2014/main" id="{D1EA4732-A420-A264-2CA9-398C69B3D5B5}"/>
              </a:ext>
            </a:extLst>
          </p:cNvPr>
          <p:cNvSpPr txBox="1">
            <a:spLocks/>
          </p:cNvSpPr>
          <p:nvPr/>
        </p:nvSpPr>
        <p:spPr>
          <a:xfrm>
            <a:off x="332808" y="579822"/>
            <a:ext cx="9599227" cy="18186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n w="22225">
                  <a:solidFill>
                    <a:schemeClr val="tx1"/>
                  </a:solidFill>
                  <a:miter lim="800000"/>
                </a:ln>
                <a:solidFill>
                  <a:schemeClr val="bg1"/>
                </a:solidFill>
              </a:rPr>
              <a:t>ANTIPATTERN #4:</a:t>
            </a:r>
            <a:br>
              <a:rPr lang="en-US" sz="4800" dirty="0">
                <a:ln w="22225">
                  <a:solidFill>
                    <a:schemeClr val="tx1"/>
                  </a:solidFill>
                  <a:miter lim="800000"/>
                </a:ln>
                <a:solidFill>
                  <a:schemeClr val="bg1"/>
                </a:solidFill>
              </a:rPr>
            </a:br>
            <a:br>
              <a:rPr lang="en-US" sz="4800" dirty="0">
                <a:ln w="22225">
                  <a:solidFill>
                    <a:schemeClr val="tx1"/>
                  </a:solidFill>
                  <a:miter lim="800000"/>
                </a:ln>
                <a:solidFill>
                  <a:schemeClr val="bg1"/>
                </a:solidFill>
              </a:rPr>
            </a:br>
            <a:r>
              <a:rPr lang="en-US" sz="4800" dirty="0">
                <a:ln w="22225">
                  <a:solidFill>
                    <a:schemeClr val="tx1"/>
                  </a:solidFill>
                  <a:miter lim="800000"/>
                </a:ln>
                <a:solidFill>
                  <a:schemeClr val="bg1"/>
                </a:solidFill>
              </a:rPr>
              <a:t>OVERRELIANCE ON VARIABLES</a:t>
            </a:r>
            <a:endParaRPr lang="en-AU" sz="4800" dirty="0">
              <a:ln w="22225">
                <a:solidFill>
                  <a:schemeClr val="tx1"/>
                </a:solidFill>
                <a:miter lim="800000"/>
              </a:ln>
              <a:solidFill>
                <a:schemeClr val="bg1"/>
              </a:solidFill>
            </a:endParaRPr>
          </a:p>
        </p:txBody>
      </p:sp>
    </p:spTree>
    <p:extLst>
      <p:ext uri="{BB962C8B-B14F-4D97-AF65-F5344CB8AC3E}">
        <p14:creationId xmlns:p14="http://schemas.microsoft.com/office/powerpoint/2010/main" val="6867386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2676</Words>
  <Application>Microsoft Office PowerPoint</Application>
  <PresentationFormat>Widescreen</PresentationFormat>
  <Paragraphs>104</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Consolas</vt:lpstr>
      <vt:lpstr>Office Theme</vt:lpstr>
      <vt:lpstr>You Want Snakes? Because That’s How You Get Snakes.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Snakes? Because That’s How You Get Snakes.</dc:title>
  <dc:creator>Jason Brown</dc:creator>
  <cp:lastModifiedBy>Jason Brown</cp:lastModifiedBy>
  <cp:revision>41</cp:revision>
  <dcterms:created xsi:type="dcterms:W3CDTF">2022-05-15T23:19:02Z</dcterms:created>
  <dcterms:modified xsi:type="dcterms:W3CDTF">2022-07-12T07:31:44Z</dcterms:modified>
</cp:coreProperties>
</file>